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0" r:id="rId1"/>
  </p:sldMasterIdLst>
  <p:notesMasterIdLst>
    <p:notesMasterId r:id="rId9"/>
  </p:notesMasterIdLst>
  <p:sldIdLst>
    <p:sldId id="791" r:id="rId2"/>
    <p:sldId id="1064" r:id="rId3"/>
    <p:sldId id="881" r:id="rId4"/>
    <p:sldId id="883" r:id="rId5"/>
    <p:sldId id="885" r:id="rId6"/>
    <p:sldId id="886" r:id="rId7"/>
    <p:sldId id="887" r:id="rId8"/>
  </p:sldIdLst>
  <p:sldSz cx="9144000" cy="5143500" type="screen16x9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ＭＳ Ｐゴシック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336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Barbara Reif" initials="BR" lastIdx="3" clrIdx="0"/>
  <p:cmAuthor id="1" name="Jane Gibbons -X (jagibbon - DEL ORO CONSULTING INC at Cisco)" initials="JG-(-DOCIaC" lastIdx="28" clrIdx="1"/>
  <p:cmAuthor id="2" name="Bob Vachon" initials="BV" lastIdx="24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0000CC"/>
    <a:srgbClr val="000099"/>
    <a:srgbClr val="CC99FF"/>
    <a:srgbClr val="CCC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13431" autoAdjust="0"/>
    <p:restoredTop sz="81065" autoAdjust="0"/>
  </p:normalViewPr>
  <p:slideViewPr>
    <p:cSldViewPr snapToGrid="0" showGuides="1">
      <p:cViewPr varScale="1">
        <p:scale>
          <a:sx n="163" d="100"/>
          <a:sy n="163" d="100"/>
        </p:scale>
        <p:origin x="816" y="126"/>
      </p:cViewPr>
      <p:guideLst>
        <p:guide orient="horz" pos="1620"/>
        <p:guide pos="336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6337D9-3022-3D41-8D8A-BDF2F3B0DD8E}" type="datetimeFigureOut">
              <a:rPr lang="en-US" smtClean="0"/>
              <a:pPr/>
              <a:t>3/8/2023</a:t>
            </a:fld>
            <a:endParaRPr lang="es-E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41018C-6CAF-B84E-B92C-ECB119457FBA}" type="slidenum">
              <a:rPr lang="en-US" smtClean="0"/>
              <a:pPr/>
              <a:t>‹Nº›</a:t>
            </a:fld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9375648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routing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routing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5.1.1.3 – Protocolos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80569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3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5.2.1.3 – Detección de redes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614056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 – Aspectos básicos de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5.2.1.5 – Cómo se logra la convergencia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4462397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5.2.2.1 – Tecnologías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278871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 – Funcionamiento del protocolo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5.2.2.2 – Algoritmo vector de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61248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5.2 – Routing dinámico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 – Tipos de protocolos de </a:t>
            </a:r>
            <a:r>
              <a:rPr lang="es-ES" dirty="0" err="1">
                <a:latin typeface="Arial" charset="0"/>
              </a:rPr>
              <a:t>routing</a:t>
            </a:r>
            <a:r>
              <a:rPr lang="es-ES" dirty="0">
                <a:latin typeface="Arial" charset="0"/>
              </a:rPr>
              <a:t> vector de distancia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5.2.3.1 – Protocolo de información de routing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6433235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5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086725553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3999" cy="5165874"/>
          </a:xfrm>
          <a:prstGeom prst="rect">
            <a:avLst/>
          </a:prstGeom>
        </p:spPr>
      </p:pic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198843304"/>
      </p:ext>
    </p:extLst>
  </p:cSld>
  <p:clrMapOvr>
    <a:masterClrMapping/>
  </p:clrMapOvr>
  <p:transition spd="slow">
    <p:wip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5"/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7974899"/>
      </p:ext>
    </p:extLst>
  </p:cSld>
  <p:clrMapOvr>
    <a:masterClrMapping/>
  </p:clrMapOvr>
  <p:transition spd="slow">
    <p:wip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Closing Slide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3746294" y="2129856"/>
            <a:ext cx="1617944" cy="860542"/>
            <a:chOff x="310" y="249"/>
            <a:chExt cx="502" cy="267"/>
          </a:xfrm>
          <a:solidFill>
            <a:schemeClr val="accent1">
              <a:lumMod val="75000"/>
            </a:schemeClr>
          </a:solidFill>
        </p:grpSpPr>
        <p:sp>
          <p:nvSpPr>
            <p:cNvPr id="5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851544963"/>
      </p:ext>
    </p:extLst>
  </p:cSld>
  <p:clrMapOvr>
    <a:masterClrMapping/>
  </p:clrMapOvr>
  <p:transition spd="slow">
    <p:wip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6"/>
          <p:cNvSpPr>
            <a:spLocks noGrp="1"/>
          </p:cNvSpPr>
          <p:nvPr>
            <p:ph type="sldNum" sz="quarter" idx="4"/>
          </p:nvPr>
        </p:nvSpPr>
        <p:spPr>
          <a:xfrm>
            <a:off x="8473441" y="4954263"/>
            <a:ext cx="676910" cy="1892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5">
                <a:solidFill>
                  <a:schemeClr val="tx2"/>
                </a:solidFill>
              </a:defRPr>
            </a:lvl1pPr>
          </a:lstStyle>
          <a:p>
            <a:pPr defTabSz="385763">
              <a:defRPr/>
            </a:pPr>
            <a:fld id="{2F5CCB13-0A32-4557-88E9-079F0C330695}" type="slidenum">
              <a:rPr lang="en-US" kern="0" smtClean="0">
                <a:solidFill>
                  <a:srgbClr val="595959"/>
                </a:solidFill>
              </a:rPr>
              <a:pPr defTabSz="385763">
                <a:defRPr/>
              </a:pPr>
              <a:t>‹Nº›</a:t>
            </a:fld>
            <a:endParaRPr lang="en-US" kern="0" dirty="0">
              <a:solidFill>
                <a:srgbClr val="595959"/>
              </a:solidFill>
            </a:endParaRPr>
          </a:p>
        </p:txBody>
      </p:sp>
      <p:sp>
        <p:nvSpPr>
          <p:cNvPr id="5" name="Rectangle 3"/>
          <p:cNvSpPr>
            <a:spLocks noGrp="1" noChangeArrowheads="1"/>
          </p:cNvSpPr>
          <p:nvPr>
            <p:ph idx="1"/>
          </p:nvPr>
        </p:nvSpPr>
        <p:spPr bwMode="auto">
          <a:xfrm>
            <a:off x="144065" y="798944"/>
            <a:ext cx="8853286" cy="41553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Font typeface="Wingdings" panose="05000000000000000000" pitchFamily="2" charset="2"/>
              <a:buChar char="§"/>
              <a:defRPr>
                <a:solidFill>
                  <a:srgbClr val="000000"/>
                </a:solidFill>
              </a:defRPr>
            </a:lvl1pPr>
            <a:lvl2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2pPr>
            <a:lvl3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3pPr>
            <a:lvl4pPr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defRPr>
                <a:solidFill>
                  <a:srgbClr val="000000"/>
                </a:solidFill>
              </a:defRPr>
            </a:lvl4pPr>
          </a:lstStyle>
          <a:p>
            <a:pPr lvl="0"/>
            <a:r>
              <a:rPr lang="en-US" dirty="0">
                <a:sym typeface="Arial" pitchFamily="34" charset="0"/>
              </a:rPr>
              <a:t>Click to edit Master text styles</a:t>
            </a:r>
          </a:p>
          <a:p>
            <a:pPr lvl="1"/>
            <a:r>
              <a:rPr lang="en-US" dirty="0">
                <a:sym typeface="Arial" pitchFamily="34" charset="0"/>
              </a:rPr>
              <a:t>Second level</a:t>
            </a:r>
          </a:p>
          <a:p>
            <a:pPr lvl="2"/>
            <a:r>
              <a:rPr lang="en-US" dirty="0">
                <a:sym typeface="Arial" pitchFamily="34" charset="0"/>
              </a:rPr>
              <a:t>Third level</a:t>
            </a:r>
          </a:p>
          <a:p>
            <a:pPr lvl="3"/>
            <a:r>
              <a:rPr lang="en-US" dirty="0">
                <a:sym typeface="Arial" pitchFamily="34" charset="0"/>
              </a:rPr>
              <a:t>Fourth level</a:t>
            </a:r>
          </a:p>
        </p:txBody>
      </p:sp>
      <p:sp>
        <p:nvSpPr>
          <p:cNvPr id="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" y="41393"/>
            <a:ext cx="9144000" cy="757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2400"/>
            </a:lvl1pPr>
          </a:lstStyle>
          <a:p>
            <a:pPr lvl="0"/>
            <a:r>
              <a:rPr lang="en-US" dirty="0">
                <a:sym typeface="Arial" pitchFamily="34" charset="0"/>
              </a:rPr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5799662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9925010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33512"/>
            <a:ext cx="9144000" cy="18240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6" y="5002897"/>
            <a:ext cx="1922958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 anchorCtr="1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1" y="5002897"/>
            <a:ext cx="1123060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6" y="5002897"/>
            <a:ext cx="962025" cy="1429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1593" tIns="30796" rIns="61593" bIns="30796" anchor="b">
            <a:spAutoFit/>
          </a:bodyPr>
          <a:lstStyle/>
          <a:p>
            <a:pPr algn="l" defTabSz="610791">
              <a:lnSpc>
                <a:spcPct val="100000"/>
              </a:lnSpc>
            </a:pPr>
            <a:r>
              <a:rPr lang="es-ES" sz="525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624284" y="4968271"/>
            <a:ext cx="292704" cy="1776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1593" tIns="30796" rIns="61593" bIns="30796" anchor="b">
            <a:spAutoFit/>
          </a:bodyPr>
          <a:lstStyle/>
          <a:p>
            <a:pPr algn="r" defTabSz="610791">
              <a:lnSpc>
                <a:spcPct val="100000"/>
              </a:lnSpc>
            </a:pPr>
            <a:fld id="{7F1BC4EF-034A-F647-AA58-B71D58802FDB}" type="slidenum">
              <a:rPr lang="en-US" sz="750">
                <a:solidFill>
                  <a:srgbClr val="D3D3D3"/>
                </a:solidFill>
              </a:rPr>
              <a:pPr algn="r" defTabSz="610791">
                <a:lnSpc>
                  <a:spcPct val="100000"/>
                </a:lnSpc>
              </a:pPr>
              <a:t>‹Nº›</a:t>
            </a:fld>
            <a:endParaRPr lang="es-ES" sz="75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4455319"/>
            <a:ext cx="3354388" cy="355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4" y="89298"/>
            <a:ext cx="1171575" cy="6786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1" y="2003822"/>
            <a:ext cx="3768725" cy="622697"/>
          </a:xfrm>
          <a:ln/>
        </p:spPr>
        <p:txBody>
          <a:bodyPr anchor="ctr"/>
          <a:lstStyle>
            <a:lvl1pPr>
              <a:defRPr sz="225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3504010"/>
            <a:ext cx="4103688" cy="494109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15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9824279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5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1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1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rgbClr val="004C69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accent1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chemeClr val="accent1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53042546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6_Title Slide-animated gradi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Subtitle 2"/>
          <p:cNvSpPr>
            <a:spLocks noGrp="1"/>
          </p:cNvSpPr>
          <p:nvPr>
            <p:ph type="subTitle" idx="1"/>
          </p:nvPr>
        </p:nvSpPr>
        <p:spPr>
          <a:xfrm>
            <a:off x="469496" y="3809526"/>
            <a:ext cx="4319105" cy="288131"/>
          </a:xfrm>
          <a:prstGeom prst="rect">
            <a:avLst/>
          </a:prstGeom>
        </p:spPr>
        <p:txBody>
          <a:bodyPr lIns="91420" tIns="45710" rIns="91420" bIns="45710" anchor="b" anchorCtr="0">
            <a:noAutofit/>
          </a:bodyPr>
          <a:lstStyle>
            <a:lvl1pPr marL="0" indent="0" algn="l">
              <a:buNone/>
              <a:defRPr sz="1200" b="0" i="0">
                <a:solidFill>
                  <a:schemeClr val="accent5"/>
                </a:solidFill>
                <a:latin typeface="+mn-lt"/>
                <a:cs typeface="CiscoSans"/>
              </a:defRPr>
            </a:lvl1pPr>
            <a:lvl2pPr marL="342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7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5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44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29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1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0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28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17" name="Text Placeholder 38"/>
          <p:cNvSpPr>
            <a:spLocks noGrp="1"/>
          </p:cNvSpPr>
          <p:nvPr>
            <p:ph type="body" sz="quarter" idx="11"/>
          </p:nvPr>
        </p:nvSpPr>
        <p:spPr>
          <a:xfrm>
            <a:off x="469496" y="4049523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40"/>
          <p:cNvSpPr>
            <a:spLocks noGrp="1"/>
          </p:cNvSpPr>
          <p:nvPr>
            <p:ph type="body" sz="quarter" idx="12"/>
          </p:nvPr>
        </p:nvSpPr>
        <p:spPr>
          <a:xfrm>
            <a:off x="469496" y="4289520"/>
            <a:ext cx="4319105" cy="28813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 algn="l">
              <a:buFontTx/>
              <a:buNone/>
              <a:defRPr lang="en-US" sz="1200" b="0" i="0" kern="1200" dirty="0" smtClean="0">
                <a:solidFill>
                  <a:schemeClr val="accent5"/>
                </a:solidFill>
                <a:latin typeface="+mn-lt"/>
                <a:ea typeface="+mn-ea"/>
                <a:cs typeface="CiscoSans ExtraLight" pitchFamily="34" charset="0"/>
              </a:defRPr>
            </a:lvl1pPr>
            <a:lvl2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2pPr>
            <a:lvl3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3pPr>
            <a:lvl4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4pPr>
            <a:lvl5pPr>
              <a:buFontTx/>
              <a:buNone/>
              <a:defRPr lang="en-US" sz="1500" kern="1200" dirty="0" smtClean="0">
                <a:solidFill>
                  <a:schemeClr val="bg1"/>
                </a:solidFill>
                <a:latin typeface="+mj-lt"/>
                <a:ea typeface="+mn-ea"/>
                <a:cs typeface="+mn-cs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492125" y="395288"/>
            <a:ext cx="796924" cy="423863"/>
            <a:chOff x="310" y="249"/>
            <a:chExt cx="502" cy="267"/>
          </a:xfrm>
          <a:solidFill>
            <a:schemeClr val="accent5"/>
          </a:solidFill>
        </p:grpSpPr>
        <p:sp>
          <p:nvSpPr>
            <p:cNvPr id="9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2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6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8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9" name="Text Placeholder 2"/>
          <p:cNvSpPr>
            <a:spLocks noGrp="1"/>
          </p:cNvSpPr>
          <p:nvPr>
            <p:ph type="body" sz="quarter" idx="13"/>
          </p:nvPr>
        </p:nvSpPr>
        <p:spPr>
          <a:xfrm>
            <a:off x="463292" y="2872236"/>
            <a:ext cx="5925246" cy="299001"/>
          </a:xfrm>
          <a:prstGeom prst="rect">
            <a:avLst/>
          </a:prstGeom>
        </p:spPr>
        <p:txBody>
          <a:bodyPr lIns="91420" tIns="45710" rIns="91420" bIns="45710"/>
          <a:lstStyle>
            <a:lvl1pPr marL="0" indent="0">
              <a:buFont typeface="Arial" panose="020B0604020202020204" pitchFamily="34" charset="0"/>
              <a:buNone/>
              <a:defRPr sz="2000" baseline="0">
                <a:solidFill>
                  <a:schemeClr val="bg2"/>
                </a:solidFill>
                <a:latin typeface="+mj-lt"/>
              </a:defRPr>
            </a:lvl1pPr>
            <a:lvl2pPr marL="304781" indent="0">
              <a:buNone/>
              <a:defRPr/>
            </a:lvl2pPr>
            <a:lvl3pPr marL="427401" indent="0">
              <a:buNone/>
              <a:defRPr/>
            </a:lvl3pPr>
            <a:lvl4pPr marL="516694" indent="0">
              <a:buNone/>
              <a:defRPr/>
            </a:lvl4pPr>
            <a:lvl5pPr marL="601221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0" name="Title 1"/>
          <p:cNvSpPr>
            <a:spLocks noGrp="1"/>
          </p:cNvSpPr>
          <p:nvPr>
            <p:ph type="ctrTitle"/>
          </p:nvPr>
        </p:nvSpPr>
        <p:spPr>
          <a:xfrm>
            <a:off x="425765" y="2300750"/>
            <a:ext cx="5955513" cy="644730"/>
          </a:xfrm>
          <a:prstGeom prst="rect">
            <a:avLst/>
          </a:prstGeom>
        </p:spPr>
        <p:txBody>
          <a:bodyPr anchor="b"/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3600" b="0" i="0" spc="0" baseline="0">
                <a:solidFill>
                  <a:srgbClr val="38C6F4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4617842"/>
      </p:ext>
    </p:extLst>
  </p:cSld>
  <p:clrMapOvr>
    <a:masterClrMapping/>
  </p:clrMapOvr>
  <p:transition spd="slow">
    <p:wipe/>
  </p:transition>
  <p:extLst>
    <p:ext uri="{DCECCB84-F9BA-43D5-87BE-67443E8EF086}">
      <p15:sldGuideLst xmlns:p15="http://schemas.microsoft.com/office/powerpoint/2012/main">
        <p15:guide id="1" orient="horz" pos="228" userDrawn="1">
          <p15:clr>
            <a:srgbClr val="FBAE40"/>
          </p15:clr>
        </p15:guide>
        <p15:guide id="2" pos="360" userDrawn="1">
          <p15:clr>
            <a:srgbClr val="FBAE40"/>
          </p15:clr>
        </p15:guide>
        <p15:guide id="3" orient="horz" pos="518" userDrawn="1">
          <p15:clr>
            <a:srgbClr val="FBAE40"/>
          </p15:clr>
        </p15:guide>
        <p15:guide id="4" pos="812" userDrawn="1">
          <p15:clr>
            <a:srgbClr val="FBAE40"/>
          </p15:clr>
        </p15:guide>
        <p15:guide id="5" pos="311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3_Segu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0" y="0"/>
            <a:ext cx="9144000" cy="5143499"/>
          </a:xfrm>
          <a:prstGeom prst="rect">
            <a:avLst/>
          </a:prstGeom>
          <a:solidFill>
            <a:srgbClr val="00394F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ctrTitle"/>
          </p:nvPr>
        </p:nvSpPr>
        <p:spPr>
          <a:xfrm>
            <a:off x="416425" y="915409"/>
            <a:ext cx="7598042" cy="2569946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buFont typeface="Arial" panose="020B0604020202020204" pitchFamily="34" charset="0"/>
              <a:buNone/>
              <a:defRPr sz="4600" b="0" i="0" spc="0" baseline="0">
                <a:solidFill>
                  <a:schemeClr val="accent5"/>
                </a:solidFill>
                <a:latin typeface="+mj-lt"/>
                <a:cs typeface="CiscoSans Thin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8" name="Rectangle 7"/>
          <p:cNvSpPr>
            <a:spLocks noChangeArrowheads="1"/>
          </p:cNvSpPr>
          <p:nvPr userDrawn="1"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5">
                    <a:lumMod val="50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5">
                  <a:lumMod val="50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11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rgbClr val="086D8E"/>
          </a:solidFill>
        </p:grpSpPr>
        <p:sp>
          <p:nvSpPr>
            <p:cNvPr id="12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3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3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4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5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6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algn="l" defTabSz="610744" rtl="0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kern="1200" dirty="0">
                <a:solidFill>
                  <a:schemeClr val="accent5">
                    <a:lumMod val="50000"/>
                  </a:schemeClr>
                </a:solidFill>
                <a:latin typeface="+mn-lt"/>
                <a:ea typeface="ＭＳ Ｐゴシック" pitchFamily="34" charset="-128"/>
                <a:cs typeface="+mn-cs"/>
              </a:rPr>
              <a:t>© 2016 Cisco y/o sus filiales. Todos los derechos reservados. Información confidencial de Cisco.</a:t>
            </a:r>
          </a:p>
        </p:txBody>
      </p:sp>
    </p:spTree>
    <p:extLst>
      <p:ext uri="{BB962C8B-B14F-4D97-AF65-F5344CB8AC3E}">
        <p14:creationId xmlns:p14="http://schemas.microsoft.com/office/powerpoint/2010/main" val="1890854121"/>
      </p:ext>
    </p:extLst>
  </p:cSld>
  <p:clrMapOvr>
    <a:masterClrMapping/>
  </p:clrMapOvr>
  <p:transition spd="slow">
    <p:wip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Multi_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474662" y="1347788"/>
            <a:ext cx="8280057" cy="3073946"/>
          </a:xfrm>
          <a:prstGeom prst="rect">
            <a:avLst/>
          </a:prstGeom>
        </p:spPr>
        <p:txBody>
          <a:bodyPr lIns="91420" tIns="45710" rIns="91420" bIns="45710">
            <a:noAutofit/>
          </a:bodyPr>
          <a:lstStyle>
            <a:lvl1pPr marL="285690" marR="0" indent="-285690" algn="ctr" defTabSz="457105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 sz="2000" b="0" i="0" baseline="0">
                <a:solidFill>
                  <a:schemeClr val="bg1"/>
                </a:solidFill>
                <a:latin typeface="+mn-lt"/>
                <a:cs typeface="CiscoSans ExtraLigh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itle Placeholder 5"/>
          <p:cNvSpPr>
            <a:spLocks noGrp="1"/>
          </p:cNvSpPr>
          <p:nvPr>
            <p:ph type="title"/>
          </p:nvPr>
        </p:nvSpPr>
        <p:spPr bwMode="auto">
          <a:xfrm>
            <a:off x="437766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pPr lvl="0"/>
            <a:r>
              <a:rPr lang="en-US" dirty="0"/>
              <a:t>Click to edit Master title style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42967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29121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0" y="2552550"/>
            <a:ext cx="698624" cy="698624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FFFFFF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426607"/>
            <a:ext cx="698624" cy="698624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bg1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0" y="3653093"/>
            <a:ext cx="698624" cy="698624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solidFill>
                <a:srgbClr val="049FD9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365250" y="1432522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365250" y="25577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365250" y="3653093"/>
            <a:ext cx="5473700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0" y="2552550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1" y="3651140"/>
            <a:ext cx="698624" cy="693381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Text Placeholder 17"/>
          <p:cNvSpPr>
            <a:spLocks noGrp="1"/>
          </p:cNvSpPr>
          <p:nvPr>
            <p:ph type="body" sz="quarter" idx="19" hasCustomPrompt="1"/>
          </p:nvPr>
        </p:nvSpPr>
        <p:spPr>
          <a:xfrm>
            <a:off x="575610" y="1427248"/>
            <a:ext cx="698624" cy="693381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4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053872667"/>
      </p:ext>
    </p:extLst>
  </p:cSld>
  <p:clrMapOvr>
    <a:masterClrMapping/>
  </p:clrMapOvr>
  <p:transition spd="slow">
    <p:wip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5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Oval 1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5" name="Oval 14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2" name="Oval 21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24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5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8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9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13" name="Oval 12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4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17" name="Oval 16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4000" dirty="0">
              <a:ln>
                <a:solidFill>
                  <a:schemeClr val="bg2"/>
                </a:solidFill>
              </a:ln>
              <a:solidFill>
                <a:schemeClr val="accent5"/>
              </a:solidFill>
              <a:cs typeface="Arial"/>
            </a:endParaRPr>
          </a:p>
        </p:txBody>
      </p:sp>
      <p:sp>
        <p:nvSpPr>
          <p:cNvPr id="18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5678748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2000" b="0" i="0" baseline="0">
                <a:solidFill>
                  <a:schemeClr val="accent1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20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</p:spTree>
    <p:extLst>
      <p:ext uri="{BB962C8B-B14F-4D97-AF65-F5344CB8AC3E}">
        <p14:creationId xmlns:p14="http://schemas.microsoft.com/office/powerpoint/2010/main" val="2962125011"/>
      </p:ext>
    </p:extLst>
  </p:cSld>
  <p:clrMapOvr>
    <a:masterClrMapping/>
  </p:clrMapOvr>
  <p:transition spd="slow">
    <p:wip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6_Circled_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rgbClr val="004C69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2" name="Oval 41"/>
          <p:cNvSpPr/>
          <p:nvPr/>
        </p:nvSpPr>
        <p:spPr>
          <a:xfrm>
            <a:off x="575611" y="1979318"/>
            <a:ext cx="464815" cy="464815"/>
          </a:xfrm>
          <a:prstGeom prst="ellipse">
            <a:avLst/>
          </a:prstGeom>
          <a:solidFill>
            <a:srgbClr val="38C6F4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3" name="Oval 42"/>
          <p:cNvSpPr/>
          <p:nvPr/>
        </p:nvSpPr>
        <p:spPr>
          <a:xfrm>
            <a:off x="575610" y="1328927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rgbClr val="FFFFFF"/>
              </a:solidFill>
              <a:cs typeface="Arial"/>
            </a:endParaRPr>
          </a:p>
        </p:txBody>
      </p:sp>
      <p:sp>
        <p:nvSpPr>
          <p:cNvPr id="44" name="Oval 43"/>
          <p:cNvSpPr/>
          <p:nvPr/>
        </p:nvSpPr>
        <p:spPr>
          <a:xfrm>
            <a:off x="575611" y="2627446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45" name="Text Placeholder 17"/>
          <p:cNvSpPr>
            <a:spLocks noGrp="1"/>
          </p:cNvSpPr>
          <p:nvPr>
            <p:ph type="body" sz="quarter" idx="13"/>
          </p:nvPr>
        </p:nvSpPr>
        <p:spPr>
          <a:xfrm>
            <a:off x="1172384" y="133484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6" name="Text Placeholder 17"/>
          <p:cNvSpPr>
            <a:spLocks noGrp="1"/>
          </p:cNvSpPr>
          <p:nvPr>
            <p:ph type="body" sz="quarter" idx="14"/>
          </p:nvPr>
        </p:nvSpPr>
        <p:spPr>
          <a:xfrm>
            <a:off x="1172385" y="198456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17"/>
          <p:cNvSpPr>
            <a:spLocks noGrp="1"/>
          </p:cNvSpPr>
          <p:nvPr>
            <p:ph type="body" sz="quarter" idx="15"/>
          </p:nvPr>
        </p:nvSpPr>
        <p:spPr>
          <a:xfrm>
            <a:off x="1172385" y="262744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17"/>
          <p:cNvSpPr>
            <a:spLocks noGrp="1"/>
          </p:cNvSpPr>
          <p:nvPr>
            <p:ph type="body" sz="quarter" idx="16" hasCustomPrompt="1"/>
          </p:nvPr>
        </p:nvSpPr>
        <p:spPr>
          <a:xfrm>
            <a:off x="575611" y="1327521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49" name="Text Placeholder 17"/>
          <p:cNvSpPr>
            <a:spLocks noGrp="1"/>
          </p:cNvSpPr>
          <p:nvPr>
            <p:ph type="body" sz="quarter" idx="17" hasCustomPrompt="1"/>
          </p:nvPr>
        </p:nvSpPr>
        <p:spPr>
          <a:xfrm>
            <a:off x="575611" y="197931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50" name="Text Placeholder 17"/>
          <p:cNvSpPr>
            <a:spLocks noGrp="1"/>
          </p:cNvSpPr>
          <p:nvPr>
            <p:ph type="body" sz="quarter" idx="18" hasCustomPrompt="1"/>
          </p:nvPr>
        </p:nvSpPr>
        <p:spPr>
          <a:xfrm>
            <a:off x="575612" y="262549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51" name="Oval 50"/>
          <p:cNvSpPr/>
          <p:nvPr/>
        </p:nvSpPr>
        <p:spPr>
          <a:xfrm>
            <a:off x="575612" y="3274581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2" name="Text Placeholder 17"/>
          <p:cNvSpPr>
            <a:spLocks noGrp="1"/>
          </p:cNvSpPr>
          <p:nvPr>
            <p:ph type="body" sz="quarter" idx="19"/>
          </p:nvPr>
        </p:nvSpPr>
        <p:spPr>
          <a:xfrm>
            <a:off x="1172386" y="3274581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3" name="Text Placeholder 17"/>
          <p:cNvSpPr>
            <a:spLocks noGrp="1"/>
          </p:cNvSpPr>
          <p:nvPr>
            <p:ph type="body" sz="quarter" idx="20" hasCustomPrompt="1"/>
          </p:nvPr>
        </p:nvSpPr>
        <p:spPr>
          <a:xfrm>
            <a:off x="575613" y="3272628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4</a:t>
            </a:r>
          </a:p>
        </p:txBody>
      </p:sp>
      <p:sp>
        <p:nvSpPr>
          <p:cNvPr id="54" name="Oval 53"/>
          <p:cNvSpPr/>
          <p:nvPr/>
        </p:nvSpPr>
        <p:spPr>
          <a:xfrm>
            <a:off x="575613" y="3921716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5" name="Text Placeholder 17"/>
          <p:cNvSpPr>
            <a:spLocks noGrp="1"/>
          </p:cNvSpPr>
          <p:nvPr>
            <p:ph type="body" sz="quarter" idx="21"/>
          </p:nvPr>
        </p:nvSpPr>
        <p:spPr>
          <a:xfrm>
            <a:off x="1172387" y="3921716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17"/>
          <p:cNvSpPr>
            <a:spLocks noGrp="1"/>
          </p:cNvSpPr>
          <p:nvPr>
            <p:ph type="body" sz="quarter" idx="22" hasCustomPrompt="1"/>
          </p:nvPr>
        </p:nvSpPr>
        <p:spPr>
          <a:xfrm>
            <a:off x="575614" y="3919763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5</a:t>
            </a:r>
          </a:p>
        </p:txBody>
      </p:sp>
      <p:sp>
        <p:nvSpPr>
          <p:cNvPr id="57" name="Oval 56"/>
          <p:cNvSpPr/>
          <p:nvPr/>
        </p:nvSpPr>
        <p:spPr>
          <a:xfrm>
            <a:off x="4414576" y="1983084"/>
            <a:ext cx="464815" cy="464815"/>
          </a:xfrm>
          <a:prstGeom prst="ellipse">
            <a:avLst/>
          </a:prstGeom>
          <a:solidFill>
            <a:schemeClr val="accent6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8" name="Oval 57"/>
          <p:cNvSpPr/>
          <p:nvPr/>
        </p:nvSpPr>
        <p:spPr>
          <a:xfrm>
            <a:off x="4414575" y="1332693"/>
            <a:ext cx="464815" cy="464815"/>
          </a:xfrm>
          <a:prstGeom prst="ellipse">
            <a:avLst/>
          </a:prstGeom>
          <a:solidFill>
            <a:srgbClr val="00394F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59" name="Oval 58"/>
          <p:cNvSpPr/>
          <p:nvPr/>
        </p:nvSpPr>
        <p:spPr>
          <a:xfrm>
            <a:off x="4414576" y="2631212"/>
            <a:ext cx="464815" cy="464815"/>
          </a:xfrm>
          <a:prstGeom prst="ellipse">
            <a:avLst/>
          </a:prstGeom>
          <a:solidFill>
            <a:schemeClr val="accent5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0" name="Text Placeholder 17"/>
          <p:cNvSpPr>
            <a:spLocks noGrp="1"/>
          </p:cNvSpPr>
          <p:nvPr>
            <p:ph type="body" sz="quarter" idx="23"/>
          </p:nvPr>
        </p:nvSpPr>
        <p:spPr>
          <a:xfrm>
            <a:off x="5011349" y="1338608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1" name="Text Placeholder 17"/>
          <p:cNvSpPr>
            <a:spLocks noGrp="1"/>
          </p:cNvSpPr>
          <p:nvPr>
            <p:ph type="body" sz="quarter" idx="24"/>
          </p:nvPr>
        </p:nvSpPr>
        <p:spPr>
          <a:xfrm>
            <a:off x="5011350" y="198832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2" name="Text Placeholder 17"/>
          <p:cNvSpPr>
            <a:spLocks noGrp="1"/>
          </p:cNvSpPr>
          <p:nvPr>
            <p:ph type="body" sz="quarter" idx="25"/>
          </p:nvPr>
        </p:nvSpPr>
        <p:spPr>
          <a:xfrm>
            <a:off x="5011350" y="263121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3" name="Text Placeholder 17"/>
          <p:cNvSpPr>
            <a:spLocks noGrp="1"/>
          </p:cNvSpPr>
          <p:nvPr>
            <p:ph type="body" sz="quarter" idx="26" hasCustomPrompt="1"/>
          </p:nvPr>
        </p:nvSpPr>
        <p:spPr>
          <a:xfrm>
            <a:off x="4414576" y="1331287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6</a:t>
            </a:r>
          </a:p>
        </p:txBody>
      </p:sp>
      <p:sp>
        <p:nvSpPr>
          <p:cNvPr id="64" name="Text Placeholder 17"/>
          <p:cNvSpPr>
            <a:spLocks noGrp="1"/>
          </p:cNvSpPr>
          <p:nvPr>
            <p:ph type="body" sz="quarter" idx="27" hasCustomPrompt="1"/>
          </p:nvPr>
        </p:nvSpPr>
        <p:spPr>
          <a:xfrm>
            <a:off x="4414576" y="198308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7</a:t>
            </a:r>
          </a:p>
        </p:txBody>
      </p:sp>
      <p:sp>
        <p:nvSpPr>
          <p:cNvPr id="65" name="Text Placeholder 17"/>
          <p:cNvSpPr>
            <a:spLocks noGrp="1"/>
          </p:cNvSpPr>
          <p:nvPr>
            <p:ph type="body" sz="quarter" idx="28" hasCustomPrompt="1"/>
          </p:nvPr>
        </p:nvSpPr>
        <p:spPr>
          <a:xfrm>
            <a:off x="4414577" y="262925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8</a:t>
            </a:r>
          </a:p>
        </p:txBody>
      </p:sp>
      <p:sp>
        <p:nvSpPr>
          <p:cNvPr id="66" name="Oval 65"/>
          <p:cNvSpPr/>
          <p:nvPr/>
        </p:nvSpPr>
        <p:spPr>
          <a:xfrm>
            <a:off x="4414577" y="3278347"/>
            <a:ext cx="464815" cy="464815"/>
          </a:xfrm>
          <a:prstGeom prst="ellipse">
            <a:avLst/>
          </a:prstGeom>
          <a:solidFill>
            <a:schemeClr val="bg2"/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67" name="Text Placeholder 17"/>
          <p:cNvSpPr>
            <a:spLocks noGrp="1"/>
          </p:cNvSpPr>
          <p:nvPr>
            <p:ph type="body" sz="quarter" idx="29"/>
          </p:nvPr>
        </p:nvSpPr>
        <p:spPr>
          <a:xfrm>
            <a:off x="5011351" y="3278347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Text Placeholder 17"/>
          <p:cNvSpPr>
            <a:spLocks noGrp="1"/>
          </p:cNvSpPr>
          <p:nvPr>
            <p:ph type="body" sz="quarter" idx="30" hasCustomPrompt="1"/>
          </p:nvPr>
        </p:nvSpPr>
        <p:spPr>
          <a:xfrm>
            <a:off x="4414578" y="3276394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9</a:t>
            </a:r>
          </a:p>
        </p:txBody>
      </p:sp>
      <p:sp>
        <p:nvSpPr>
          <p:cNvPr id="69" name="Oval 68"/>
          <p:cNvSpPr/>
          <p:nvPr/>
        </p:nvSpPr>
        <p:spPr>
          <a:xfrm>
            <a:off x="4414578" y="3925482"/>
            <a:ext cx="464815" cy="464815"/>
          </a:xfrm>
          <a:prstGeom prst="ellipse">
            <a:avLst/>
          </a:prstGeom>
          <a:solidFill>
            <a:schemeClr val="accent1">
              <a:lumMod val="75000"/>
            </a:schemeClr>
          </a:solidFill>
          <a:ln w="1905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bIns="91440" rtlCol="0" anchor="ctr" anchorCtr="0"/>
          <a:lstStyle/>
          <a:p>
            <a:pPr algn="ctr"/>
            <a:endParaRPr lang="en-US" sz="1800" dirty="0">
              <a:ln>
                <a:solidFill>
                  <a:schemeClr val="bg2"/>
                </a:solidFill>
              </a:ln>
              <a:solidFill>
                <a:schemeClr val="bg2"/>
              </a:solidFill>
              <a:cs typeface="Arial"/>
            </a:endParaRPr>
          </a:p>
        </p:txBody>
      </p:sp>
      <p:sp>
        <p:nvSpPr>
          <p:cNvPr id="70" name="Text Placeholder 17"/>
          <p:cNvSpPr>
            <a:spLocks noGrp="1"/>
          </p:cNvSpPr>
          <p:nvPr>
            <p:ph type="body" sz="quarter" idx="31"/>
          </p:nvPr>
        </p:nvSpPr>
        <p:spPr>
          <a:xfrm>
            <a:off x="5011352" y="3925482"/>
            <a:ext cx="2175886" cy="461327"/>
          </a:xfrm>
          <a:prstGeom prst="rect">
            <a:avLst/>
          </a:prstGeom>
        </p:spPr>
        <p:txBody>
          <a:bodyPr lIns="91420" tIns="45710" rIns="91420" bIns="45710" anchor="ctr" anchorCtr="0">
            <a:noAutofit/>
          </a:bodyPr>
          <a:lstStyle>
            <a:lvl1pPr marL="0" indent="0" algn="l">
              <a:buNone/>
              <a:defRPr sz="1800" b="0" i="0" baseline="0">
                <a:solidFill>
                  <a:srgbClr val="004C69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1" name="Text Placeholder 17"/>
          <p:cNvSpPr>
            <a:spLocks noGrp="1"/>
          </p:cNvSpPr>
          <p:nvPr>
            <p:ph type="body" sz="quarter" idx="32" hasCustomPrompt="1"/>
          </p:nvPr>
        </p:nvSpPr>
        <p:spPr>
          <a:xfrm>
            <a:off x="4414579" y="3923529"/>
            <a:ext cx="464815" cy="461327"/>
          </a:xfrm>
          <a:prstGeom prst="rect">
            <a:avLst/>
          </a:prstGeom>
          <a:noFill/>
          <a:ln>
            <a:noFill/>
          </a:ln>
        </p:spPr>
        <p:txBody>
          <a:bodyPr lIns="91420" tIns="45710" rIns="91420" bIns="45710" anchor="ctr" anchorCtr="0">
            <a:noAutofit/>
          </a:bodyPr>
          <a:lstStyle>
            <a:lvl1pPr marL="0" indent="0" algn="ctr">
              <a:buNone/>
              <a:defRPr sz="1800" b="0" i="0" baseline="0">
                <a:ln>
                  <a:solidFill>
                    <a:srgbClr val="FFFFFF"/>
                  </a:solidFill>
                </a:ln>
                <a:solidFill>
                  <a:srgbClr val="FFFFFF"/>
                </a:solidFill>
                <a:latin typeface="+mn-lt"/>
                <a:cs typeface="CiscoSans ExtraLight"/>
              </a:defRPr>
            </a:lvl1pPr>
            <a:lvl2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2pPr>
            <a:lvl3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3pPr>
            <a:lvl4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4pPr>
            <a:lvl5pPr>
              <a:defRPr b="0" i="0">
                <a:solidFill>
                  <a:srgbClr val="FFFFFF"/>
                </a:solidFill>
                <a:latin typeface="CiscoSans ExtraLight"/>
                <a:cs typeface="CiscoSans ExtraLight"/>
              </a:defRPr>
            </a:lvl5pPr>
          </a:lstStyle>
          <a:p>
            <a:pPr lvl="0"/>
            <a:r>
              <a:rPr lang="en-US" dirty="0"/>
              <a:t>10</a:t>
            </a:r>
          </a:p>
        </p:txBody>
      </p:sp>
    </p:spTree>
    <p:extLst>
      <p:ext uri="{BB962C8B-B14F-4D97-AF65-F5344CB8AC3E}">
        <p14:creationId xmlns:p14="http://schemas.microsoft.com/office/powerpoint/2010/main" val="3643099958"/>
      </p:ext>
    </p:extLst>
  </p:cSld>
  <p:clrMapOvr>
    <a:masterClrMapping/>
  </p:clrMapOvr>
  <p:transition spd="slow">
    <p:wip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5"/>
          <p:cNvSpPr>
            <a:spLocks noGrp="1"/>
          </p:cNvSpPr>
          <p:nvPr>
            <p:ph type="title"/>
          </p:nvPr>
        </p:nvSpPr>
        <p:spPr bwMode="auto">
          <a:xfrm>
            <a:off x="438150" y="341313"/>
            <a:ext cx="8345488" cy="731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4" tIns="45712" rIns="91424" bIns="45712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dirty="0"/>
              <a:t>Title Goes Here</a:t>
            </a:r>
          </a:p>
        </p:txBody>
      </p:sp>
      <p:sp>
        <p:nvSpPr>
          <p:cNvPr id="12" name="Rectangle 7"/>
          <p:cNvSpPr>
            <a:spLocks noChangeArrowheads="1"/>
          </p:cNvSpPr>
          <p:nvPr/>
        </p:nvSpPr>
        <p:spPr bwMode="ltGray">
          <a:xfrm>
            <a:off x="8515707" y="4742907"/>
            <a:ext cx="218414" cy="154518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wrap="none" lIns="61586" tIns="30792" rIns="61586" bIns="30792" anchor="b">
            <a:spAutoFit/>
          </a:bodyPr>
          <a:lstStyle/>
          <a:p>
            <a:pPr algn="r" defTabSz="610744" fontAlgn="auto">
              <a:spcBef>
                <a:spcPts val="0"/>
              </a:spcBef>
              <a:spcAft>
                <a:spcPts val="0"/>
              </a:spcAft>
              <a:defRPr/>
            </a:pPr>
            <a:fld id="{6A1E46DC-7EF6-4EA2-B285-14272867D133}" type="slidenum">
              <a:rPr lang="en-US" sz="600">
                <a:solidFill>
                  <a:schemeClr val="accent3">
                    <a:lumMod val="85000"/>
                  </a:schemeClr>
                </a:solidFill>
                <a:latin typeface="+mn-lt"/>
                <a:ea typeface="+mn-ea"/>
                <a:cs typeface="CiscoSans Thin"/>
              </a:rPr>
              <a:pPr algn="r" defTabSz="610744" fontAlgn="auto">
                <a:spcBef>
                  <a:spcPts val="0"/>
                </a:spcBef>
                <a:spcAft>
                  <a:spcPts val="0"/>
                </a:spcAft>
                <a:defRPr/>
              </a:pPr>
              <a:t>‹Nº›</a:t>
            </a:fld>
            <a:endParaRPr lang="es-ES" sz="600" dirty="0">
              <a:solidFill>
                <a:schemeClr val="accent3">
                  <a:lumMod val="85000"/>
                </a:schemeClr>
              </a:solidFill>
              <a:latin typeface="+mn-lt"/>
              <a:ea typeface="+mn-ea"/>
              <a:cs typeface="CiscoSans Thin"/>
            </a:endParaRPr>
          </a:p>
        </p:txBody>
      </p:sp>
      <p:grpSp>
        <p:nvGrpSpPr>
          <p:cNvPr id="6" name="Group 4"/>
          <p:cNvGrpSpPr>
            <a:grpSpLocks noChangeAspect="1"/>
          </p:cNvGrpSpPr>
          <p:nvPr userDrawn="1"/>
        </p:nvGrpSpPr>
        <p:grpSpPr bwMode="auto">
          <a:xfrm>
            <a:off x="508039" y="4715197"/>
            <a:ext cx="340257" cy="180974"/>
            <a:chOff x="310" y="249"/>
            <a:chExt cx="502" cy="267"/>
          </a:xfrm>
          <a:solidFill>
            <a:schemeClr val="accent5"/>
          </a:solidFill>
        </p:grpSpPr>
        <p:sp>
          <p:nvSpPr>
            <p:cNvPr id="7" name="Rectangle 5"/>
            <p:cNvSpPr>
              <a:spLocks noChangeArrowheads="1"/>
            </p:cNvSpPr>
            <p:nvPr userDrawn="1"/>
          </p:nvSpPr>
          <p:spPr bwMode="auto">
            <a:xfrm>
              <a:off x="452" y="426"/>
              <a:ext cx="22" cy="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8" name="Freeform 6"/>
            <p:cNvSpPr>
              <a:spLocks/>
            </p:cNvSpPr>
            <p:nvPr userDrawn="1"/>
          </p:nvSpPr>
          <p:spPr bwMode="auto">
            <a:xfrm>
              <a:off x="585" y="425"/>
              <a:ext cx="66" cy="91"/>
            </a:xfrm>
            <a:custGeom>
              <a:avLst/>
              <a:gdLst>
                <a:gd name="T0" fmla="*/ 51 w 51"/>
                <a:gd name="T1" fmla="*/ 20 h 69"/>
                <a:gd name="T2" fmla="*/ 37 w 51"/>
                <a:gd name="T3" fmla="*/ 16 h 69"/>
                <a:gd name="T4" fmla="*/ 18 w 51"/>
                <a:gd name="T5" fmla="*/ 34 h 69"/>
                <a:gd name="T6" fmla="*/ 37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7" y="16"/>
                  </a:cubicBezTo>
                  <a:cubicBezTo>
                    <a:pt x="26" y="16"/>
                    <a:pt x="18" y="24"/>
                    <a:pt x="18" y="34"/>
                  </a:cubicBezTo>
                  <a:cubicBezTo>
                    <a:pt x="18" y="44"/>
                    <a:pt x="25" y="52"/>
                    <a:pt x="37" y="52"/>
                  </a:cubicBezTo>
                  <a:cubicBezTo>
                    <a:pt x="45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9" name="Freeform 7"/>
            <p:cNvSpPr>
              <a:spLocks/>
            </p:cNvSpPr>
            <p:nvPr userDrawn="1"/>
          </p:nvSpPr>
          <p:spPr bwMode="auto">
            <a:xfrm>
              <a:off x="355" y="425"/>
              <a:ext cx="67" cy="91"/>
            </a:xfrm>
            <a:custGeom>
              <a:avLst/>
              <a:gdLst>
                <a:gd name="T0" fmla="*/ 51 w 51"/>
                <a:gd name="T1" fmla="*/ 20 h 69"/>
                <a:gd name="T2" fmla="*/ 36 w 51"/>
                <a:gd name="T3" fmla="*/ 16 h 69"/>
                <a:gd name="T4" fmla="*/ 18 w 51"/>
                <a:gd name="T5" fmla="*/ 34 h 69"/>
                <a:gd name="T6" fmla="*/ 36 w 51"/>
                <a:gd name="T7" fmla="*/ 52 h 69"/>
                <a:gd name="T8" fmla="*/ 51 w 51"/>
                <a:gd name="T9" fmla="*/ 49 h 69"/>
                <a:gd name="T10" fmla="*/ 51 w 51"/>
                <a:gd name="T11" fmla="*/ 67 h 69"/>
                <a:gd name="T12" fmla="*/ 35 w 51"/>
                <a:gd name="T13" fmla="*/ 69 h 69"/>
                <a:gd name="T14" fmla="*/ 0 w 51"/>
                <a:gd name="T15" fmla="*/ 34 h 69"/>
                <a:gd name="T16" fmla="*/ 35 w 51"/>
                <a:gd name="T17" fmla="*/ 0 h 69"/>
                <a:gd name="T18" fmla="*/ 51 w 51"/>
                <a:gd name="T19" fmla="*/ 2 h 69"/>
                <a:gd name="T20" fmla="*/ 51 w 51"/>
                <a:gd name="T21" fmla="*/ 2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51" h="69">
                  <a:moveTo>
                    <a:pt x="51" y="20"/>
                  </a:moveTo>
                  <a:cubicBezTo>
                    <a:pt x="50" y="20"/>
                    <a:pt x="45" y="16"/>
                    <a:pt x="36" y="16"/>
                  </a:cubicBezTo>
                  <a:cubicBezTo>
                    <a:pt x="25" y="16"/>
                    <a:pt x="18" y="24"/>
                    <a:pt x="18" y="34"/>
                  </a:cubicBezTo>
                  <a:cubicBezTo>
                    <a:pt x="18" y="44"/>
                    <a:pt x="25" y="52"/>
                    <a:pt x="36" y="52"/>
                  </a:cubicBezTo>
                  <a:cubicBezTo>
                    <a:pt x="44" y="52"/>
                    <a:pt x="50" y="49"/>
                    <a:pt x="51" y="49"/>
                  </a:cubicBezTo>
                  <a:cubicBezTo>
                    <a:pt x="51" y="67"/>
                    <a:pt x="51" y="67"/>
                    <a:pt x="51" y="67"/>
                  </a:cubicBezTo>
                  <a:cubicBezTo>
                    <a:pt x="49" y="67"/>
                    <a:pt x="43" y="69"/>
                    <a:pt x="35" y="69"/>
                  </a:cubicBezTo>
                  <a:cubicBezTo>
                    <a:pt x="16" y="69"/>
                    <a:pt x="0" y="56"/>
                    <a:pt x="0" y="34"/>
                  </a:cubicBezTo>
                  <a:cubicBezTo>
                    <a:pt x="0" y="14"/>
                    <a:pt x="15" y="0"/>
                    <a:pt x="35" y="0"/>
                  </a:cubicBezTo>
                  <a:cubicBezTo>
                    <a:pt x="43" y="0"/>
                    <a:pt x="49" y="2"/>
                    <a:pt x="51" y="2"/>
                  </a:cubicBez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0" name="Freeform 8"/>
            <p:cNvSpPr>
              <a:spLocks noEditPoints="1"/>
            </p:cNvSpPr>
            <p:nvPr userDrawn="1"/>
          </p:nvSpPr>
          <p:spPr bwMode="auto">
            <a:xfrm>
              <a:off x="675" y="425"/>
              <a:ext cx="91" cy="91"/>
            </a:xfrm>
            <a:custGeom>
              <a:avLst/>
              <a:gdLst>
                <a:gd name="T0" fmla="*/ 70 w 70"/>
                <a:gd name="T1" fmla="*/ 34 h 69"/>
                <a:gd name="T2" fmla="*/ 35 w 70"/>
                <a:gd name="T3" fmla="*/ 69 h 69"/>
                <a:gd name="T4" fmla="*/ 0 w 70"/>
                <a:gd name="T5" fmla="*/ 34 h 69"/>
                <a:gd name="T6" fmla="*/ 35 w 70"/>
                <a:gd name="T7" fmla="*/ 0 h 69"/>
                <a:gd name="T8" fmla="*/ 70 w 70"/>
                <a:gd name="T9" fmla="*/ 34 h 69"/>
                <a:gd name="T10" fmla="*/ 35 w 70"/>
                <a:gd name="T11" fmla="*/ 17 h 69"/>
                <a:gd name="T12" fmla="*/ 18 w 70"/>
                <a:gd name="T13" fmla="*/ 34 h 69"/>
                <a:gd name="T14" fmla="*/ 35 w 70"/>
                <a:gd name="T15" fmla="*/ 52 h 69"/>
                <a:gd name="T16" fmla="*/ 52 w 70"/>
                <a:gd name="T17" fmla="*/ 34 h 69"/>
                <a:gd name="T18" fmla="*/ 35 w 70"/>
                <a:gd name="T19" fmla="*/ 17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0" h="69">
                  <a:moveTo>
                    <a:pt x="70" y="34"/>
                  </a:moveTo>
                  <a:cubicBezTo>
                    <a:pt x="70" y="53"/>
                    <a:pt x="56" y="69"/>
                    <a:pt x="35" y="69"/>
                  </a:cubicBezTo>
                  <a:cubicBezTo>
                    <a:pt x="14" y="69"/>
                    <a:pt x="0" y="53"/>
                    <a:pt x="0" y="34"/>
                  </a:cubicBezTo>
                  <a:cubicBezTo>
                    <a:pt x="0" y="15"/>
                    <a:pt x="14" y="0"/>
                    <a:pt x="35" y="0"/>
                  </a:cubicBezTo>
                  <a:cubicBezTo>
                    <a:pt x="56" y="0"/>
                    <a:pt x="70" y="15"/>
                    <a:pt x="70" y="34"/>
                  </a:cubicBezTo>
                  <a:close/>
                  <a:moveTo>
                    <a:pt x="35" y="17"/>
                  </a:moveTo>
                  <a:cubicBezTo>
                    <a:pt x="25" y="17"/>
                    <a:pt x="18" y="25"/>
                    <a:pt x="18" y="34"/>
                  </a:cubicBezTo>
                  <a:cubicBezTo>
                    <a:pt x="18" y="44"/>
                    <a:pt x="25" y="52"/>
                    <a:pt x="35" y="52"/>
                  </a:cubicBezTo>
                  <a:cubicBezTo>
                    <a:pt x="45" y="52"/>
                    <a:pt x="52" y="44"/>
                    <a:pt x="52" y="34"/>
                  </a:cubicBezTo>
                  <a:cubicBezTo>
                    <a:pt x="52" y="25"/>
                    <a:pt x="45" y="17"/>
                    <a:pt x="35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1" name="Freeform 9"/>
            <p:cNvSpPr>
              <a:spLocks/>
            </p:cNvSpPr>
            <p:nvPr userDrawn="1"/>
          </p:nvSpPr>
          <p:spPr bwMode="auto">
            <a:xfrm>
              <a:off x="503" y="425"/>
              <a:ext cx="60" cy="91"/>
            </a:xfrm>
            <a:custGeom>
              <a:avLst/>
              <a:gdLst>
                <a:gd name="T0" fmla="*/ 42 w 46"/>
                <a:gd name="T1" fmla="*/ 16 h 69"/>
                <a:gd name="T2" fmla="*/ 29 w 46"/>
                <a:gd name="T3" fmla="*/ 14 h 69"/>
                <a:gd name="T4" fmla="*/ 18 w 46"/>
                <a:gd name="T5" fmla="*/ 20 h 69"/>
                <a:gd name="T6" fmla="*/ 26 w 46"/>
                <a:gd name="T7" fmla="*/ 26 h 69"/>
                <a:gd name="T8" fmla="*/ 30 w 46"/>
                <a:gd name="T9" fmla="*/ 27 h 69"/>
                <a:gd name="T10" fmla="*/ 46 w 46"/>
                <a:gd name="T11" fmla="*/ 47 h 69"/>
                <a:gd name="T12" fmla="*/ 19 w 46"/>
                <a:gd name="T13" fmla="*/ 69 h 69"/>
                <a:gd name="T14" fmla="*/ 1 w 46"/>
                <a:gd name="T15" fmla="*/ 67 h 69"/>
                <a:gd name="T16" fmla="*/ 1 w 46"/>
                <a:gd name="T17" fmla="*/ 52 h 69"/>
                <a:gd name="T18" fmla="*/ 16 w 46"/>
                <a:gd name="T19" fmla="*/ 54 h 69"/>
                <a:gd name="T20" fmla="*/ 29 w 46"/>
                <a:gd name="T21" fmla="*/ 48 h 69"/>
                <a:gd name="T22" fmla="*/ 21 w 46"/>
                <a:gd name="T23" fmla="*/ 41 h 69"/>
                <a:gd name="T24" fmla="*/ 18 w 46"/>
                <a:gd name="T25" fmla="*/ 40 h 69"/>
                <a:gd name="T26" fmla="*/ 0 w 46"/>
                <a:gd name="T27" fmla="*/ 21 h 69"/>
                <a:gd name="T28" fmla="*/ 25 w 46"/>
                <a:gd name="T29" fmla="*/ 0 h 69"/>
                <a:gd name="T30" fmla="*/ 42 w 46"/>
                <a:gd name="T31" fmla="*/ 2 h 69"/>
                <a:gd name="T32" fmla="*/ 42 w 46"/>
                <a:gd name="T33" fmla="*/ 16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6" h="69">
                  <a:moveTo>
                    <a:pt x="42" y="16"/>
                  </a:moveTo>
                  <a:cubicBezTo>
                    <a:pt x="41" y="16"/>
                    <a:pt x="34" y="14"/>
                    <a:pt x="29" y="14"/>
                  </a:cubicBezTo>
                  <a:cubicBezTo>
                    <a:pt x="22" y="14"/>
                    <a:pt x="18" y="16"/>
                    <a:pt x="18" y="20"/>
                  </a:cubicBezTo>
                  <a:cubicBezTo>
                    <a:pt x="18" y="24"/>
                    <a:pt x="23" y="25"/>
                    <a:pt x="26" y="26"/>
                  </a:cubicBezTo>
                  <a:cubicBezTo>
                    <a:pt x="30" y="27"/>
                    <a:pt x="30" y="27"/>
                    <a:pt x="30" y="27"/>
                  </a:cubicBezTo>
                  <a:cubicBezTo>
                    <a:pt x="41" y="31"/>
                    <a:pt x="46" y="38"/>
                    <a:pt x="46" y="47"/>
                  </a:cubicBezTo>
                  <a:cubicBezTo>
                    <a:pt x="46" y="63"/>
                    <a:pt x="32" y="69"/>
                    <a:pt x="19" y="69"/>
                  </a:cubicBezTo>
                  <a:cubicBezTo>
                    <a:pt x="10" y="69"/>
                    <a:pt x="1" y="67"/>
                    <a:pt x="1" y="67"/>
                  </a:cubicBezTo>
                  <a:cubicBezTo>
                    <a:pt x="1" y="52"/>
                    <a:pt x="1" y="52"/>
                    <a:pt x="1" y="52"/>
                  </a:cubicBezTo>
                  <a:cubicBezTo>
                    <a:pt x="2" y="52"/>
                    <a:pt x="9" y="54"/>
                    <a:pt x="16" y="54"/>
                  </a:cubicBezTo>
                  <a:cubicBezTo>
                    <a:pt x="25" y="54"/>
                    <a:pt x="29" y="52"/>
                    <a:pt x="29" y="48"/>
                  </a:cubicBezTo>
                  <a:cubicBezTo>
                    <a:pt x="29" y="45"/>
                    <a:pt x="25" y="43"/>
                    <a:pt x="21" y="41"/>
                  </a:cubicBezTo>
                  <a:cubicBezTo>
                    <a:pt x="20" y="41"/>
                    <a:pt x="19" y="41"/>
                    <a:pt x="18" y="40"/>
                  </a:cubicBezTo>
                  <a:cubicBezTo>
                    <a:pt x="8" y="37"/>
                    <a:pt x="0" y="32"/>
                    <a:pt x="0" y="21"/>
                  </a:cubicBezTo>
                  <a:cubicBezTo>
                    <a:pt x="0" y="8"/>
                    <a:pt x="10" y="0"/>
                    <a:pt x="25" y="0"/>
                  </a:cubicBezTo>
                  <a:cubicBezTo>
                    <a:pt x="34" y="0"/>
                    <a:pt x="41" y="2"/>
                    <a:pt x="42" y="2"/>
                  </a:cubicBezTo>
                  <a:lnTo>
                    <a:pt x="42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4" name="Freeform 10"/>
            <p:cNvSpPr>
              <a:spLocks/>
            </p:cNvSpPr>
            <p:nvPr userDrawn="1"/>
          </p:nvSpPr>
          <p:spPr bwMode="auto">
            <a:xfrm>
              <a:off x="31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5" name="Freeform 11"/>
            <p:cNvSpPr>
              <a:spLocks/>
            </p:cNvSpPr>
            <p:nvPr userDrawn="1"/>
          </p:nvSpPr>
          <p:spPr bwMode="auto">
            <a:xfrm>
              <a:off x="37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6" name="Freeform 12"/>
            <p:cNvSpPr>
              <a:spLocks/>
            </p:cNvSpPr>
            <p:nvPr userDrawn="1"/>
          </p:nvSpPr>
          <p:spPr bwMode="auto">
            <a:xfrm>
              <a:off x="43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8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8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8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8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7" name="Freeform 13"/>
            <p:cNvSpPr>
              <a:spLocks/>
            </p:cNvSpPr>
            <p:nvPr userDrawn="1"/>
          </p:nvSpPr>
          <p:spPr bwMode="auto">
            <a:xfrm>
              <a:off x="49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8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8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8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8" name="Freeform 14"/>
            <p:cNvSpPr>
              <a:spLocks/>
            </p:cNvSpPr>
            <p:nvPr userDrawn="1"/>
          </p:nvSpPr>
          <p:spPr bwMode="auto">
            <a:xfrm>
              <a:off x="55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8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8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8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19" name="Freeform 15"/>
            <p:cNvSpPr>
              <a:spLocks/>
            </p:cNvSpPr>
            <p:nvPr userDrawn="1"/>
          </p:nvSpPr>
          <p:spPr bwMode="auto">
            <a:xfrm>
              <a:off x="61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0" name="Freeform 16"/>
            <p:cNvSpPr>
              <a:spLocks/>
            </p:cNvSpPr>
            <p:nvPr userDrawn="1"/>
          </p:nvSpPr>
          <p:spPr bwMode="auto">
            <a:xfrm>
              <a:off x="670" y="249"/>
              <a:ext cx="22" cy="139"/>
            </a:xfrm>
            <a:custGeom>
              <a:avLst/>
              <a:gdLst>
                <a:gd name="T0" fmla="*/ 17 w 17"/>
                <a:gd name="T1" fmla="*/ 8 h 106"/>
                <a:gd name="T2" fmla="*/ 9 w 17"/>
                <a:gd name="T3" fmla="*/ 0 h 106"/>
                <a:gd name="T4" fmla="*/ 0 w 17"/>
                <a:gd name="T5" fmla="*/ 8 h 106"/>
                <a:gd name="T6" fmla="*/ 0 w 17"/>
                <a:gd name="T7" fmla="*/ 97 h 106"/>
                <a:gd name="T8" fmla="*/ 9 w 17"/>
                <a:gd name="T9" fmla="*/ 106 h 106"/>
                <a:gd name="T10" fmla="*/ 17 w 17"/>
                <a:gd name="T11" fmla="*/ 97 h 106"/>
                <a:gd name="T12" fmla="*/ 17 w 17"/>
                <a:gd name="T13" fmla="*/ 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106">
                  <a:moveTo>
                    <a:pt x="17" y="8"/>
                  </a:moveTo>
                  <a:cubicBezTo>
                    <a:pt x="17" y="4"/>
                    <a:pt x="13" y="0"/>
                    <a:pt x="9" y="0"/>
                  </a:cubicBezTo>
                  <a:cubicBezTo>
                    <a:pt x="4" y="0"/>
                    <a:pt x="0" y="4"/>
                    <a:pt x="0" y="8"/>
                  </a:cubicBezTo>
                  <a:cubicBezTo>
                    <a:pt x="0" y="97"/>
                    <a:pt x="0" y="97"/>
                    <a:pt x="0" y="97"/>
                  </a:cubicBezTo>
                  <a:cubicBezTo>
                    <a:pt x="0" y="102"/>
                    <a:pt x="4" y="106"/>
                    <a:pt x="9" y="106"/>
                  </a:cubicBezTo>
                  <a:cubicBezTo>
                    <a:pt x="13" y="106"/>
                    <a:pt x="17" y="102"/>
                    <a:pt x="17" y="97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1" name="Freeform 17"/>
            <p:cNvSpPr>
              <a:spLocks/>
            </p:cNvSpPr>
            <p:nvPr userDrawn="1"/>
          </p:nvSpPr>
          <p:spPr bwMode="auto">
            <a:xfrm>
              <a:off x="730" y="291"/>
              <a:ext cx="22" cy="75"/>
            </a:xfrm>
            <a:custGeom>
              <a:avLst/>
              <a:gdLst>
                <a:gd name="T0" fmla="*/ 17 w 17"/>
                <a:gd name="T1" fmla="*/ 8 h 57"/>
                <a:gd name="T2" fmla="*/ 9 w 17"/>
                <a:gd name="T3" fmla="*/ 0 h 57"/>
                <a:gd name="T4" fmla="*/ 0 w 17"/>
                <a:gd name="T5" fmla="*/ 8 h 57"/>
                <a:gd name="T6" fmla="*/ 0 w 17"/>
                <a:gd name="T7" fmla="*/ 49 h 57"/>
                <a:gd name="T8" fmla="*/ 9 w 17"/>
                <a:gd name="T9" fmla="*/ 57 h 57"/>
                <a:gd name="T10" fmla="*/ 17 w 17"/>
                <a:gd name="T11" fmla="*/ 49 h 57"/>
                <a:gd name="T12" fmla="*/ 17 w 17"/>
                <a:gd name="T13" fmla="*/ 8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7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49"/>
                    <a:pt x="0" y="49"/>
                    <a:pt x="0" y="49"/>
                  </a:cubicBezTo>
                  <a:cubicBezTo>
                    <a:pt x="0" y="53"/>
                    <a:pt x="4" y="57"/>
                    <a:pt x="9" y="57"/>
                  </a:cubicBezTo>
                  <a:cubicBezTo>
                    <a:pt x="13" y="57"/>
                    <a:pt x="17" y="53"/>
                    <a:pt x="17" y="49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2" name="Freeform 18"/>
            <p:cNvSpPr>
              <a:spLocks/>
            </p:cNvSpPr>
            <p:nvPr userDrawn="1"/>
          </p:nvSpPr>
          <p:spPr bwMode="auto">
            <a:xfrm>
              <a:off x="790" y="321"/>
              <a:ext cx="22" cy="45"/>
            </a:xfrm>
            <a:custGeom>
              <a:avLst/>
              <a:gdLst>
                <a:gd name="T0" fmla="*/ 17 w 17"/>
                <a:gd name="T1" fmla="*/ 8 h 34"/>
                <a:gd name="T2" fmla="*/ 9 w 17"/>
                <a:gd name="T3" fmla="*/ 0 h 34"/>
                <a:gd name="T4" fmla="*/ 0 w 17"/>
                <a:gd name="T5" fmla="*/ 8 h 34"/>
                <a:gd name="T6" fmla="*/ 0 w 17"/>
                <a:gd name="T7" fmla="*/ 26 h 34"/>
                <a:gd name="T8" fmla="*/ 9 w 17"/>
                <a:gd name="T9" fmla="*/ 34 h 34"/>
                <a:gd name="T10" fmla="*/ 17 w 17"/>
                <a:gd name="T11" fmla="*/ 26 h 34"/>
                <a:gd name="T12" fmla="*/ 17 w 17"/>
                <a:gd name="T13" fmla="*/ 8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34">
                  <a:moveTo>
                    <a:pt x="17" y="8"/>
                  </a:moveTo>
                  <a:cubicBezTo>
                    <a:pt x="17" y="3"/>
                    <a:pt x="13" y="0"/>
                    <a:pt x="9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0" y="30"/>
                    <a:pt x="4" y="34"/>
                    <a:pt x="9" y="34"/>
                  </a:cubicBezTo>
                  <a:cubicBezTo>
                    <a:pt x="13" y="34"/>
                    <a:pt x="17" y="30"/>
                    <a:pt x="17" y="26"/>
                  </a:cubicBezTo>
                  <a:lnTo>
                    <a:pt x="17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</p:grpSp>
      <p:sp>
        <p:nvSpPr>
          <p:cNvPr id="23" name="Rectangle 4"/>
          <p:cNvSpPr>
            <a:spLocks noChangeArrowheads="1"/>
          </p:cNvSpPr>
          <p:nvPr userDrawn="1"/>
        </p:nvSpPr>
        <p:spPr bwMode="ltGray">
          <a:xfrm>
            <a:off x="4872537" y="4741653"/>
            <a:ext cx="3652989" cy="15451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 lIns="61586" tIns="30792" rIns="61586" bIns="30792" anchor="b">
            <a:spAutoFit/>
          </a:bodyPr>
          <a:lstStyle/>
          <a:p>
            <a:pPr defTabSz="610744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s-ES" sz="600" dirty="0">
                <a:solidFill>
                  <a:schemeClr val="accent3">
                    <a:lumMod val="85000"/>
                  </a:schemeClr>
                </a:solidFill>
                <a:latin typeface="+mn-lt"/>
              </a:rPr>
              <a:t>© 2016 Cisco y/o sus filiales. Todos los derechos reservados. Información confidencial de Cisco.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62" r:id="rId1"/>
    <p:sldLayoutId id="2147484013" r:id="rId2"/>
    <p:sldLayoutId id="2147484014" r:id="rId3"/>
    <p:sldLayoutId id="2147483965" r:id="rId4"/>
    <p:sldLayoutId id="2147483967" r:id="rId5"/>
    <p:sldLayoutId id="2147483995" r:id="rId6"/>
    <p:sldLayoutId id="2147484007" r:id="rId7"/>
    <p:sldLayoutId id="2147484010" r:id="rId8"/>
    <p:sldLayoutId id="2147484011" r:id="rId9"/>
    <p:sldLayoutId id="2147484015" r:id="rId10"/>
    <p:sldLayoutId id="2147483998" r:id="rId11"/>
    <p:sldLayoutId id="2147484027" r:id="rId12"/>
    <p:sldLayoutId id="2147484029" r:id="rId13"/>
    <p:sldLayoutId id="2147484031" r:id="rId14"/>
    <p:sldLayoutId id="2147484032" r:id="rId15"/>
  </p:sldLayoutIdLst>
  <p:transition spd="slow">
    <p:wipe/>
  </p:transition>
  <p:txStyles>
    <p:titleStyle>
      <a:lvl1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lang="en-US" sz="3200" kern="1200" dirty="0">
          <a:solidFill>
            <a:schemeClr val="accent4"/>
          </a:solidFill>
          <a:latin typeface="+mj-lt"/>
          <a:ea typeface="ＭＳ Ｐゴシック" charset="0"/>
          <a:cs typeface="CiscoSans"/>
        </a:defRPr>
      </a:lvl1pPr>
      <a:lvl2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2pPr>
      <a:lvl3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3pPr>
      <a:lvl4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4pPr>
      <a:lvl5pPr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  <a:cs typeface="CiscoSans" pitchFamily="34" charset="0"/>
        </a:defRPr>
      </a:lvl5pPr>
      <a:lvl6pPr marL="4572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6pPr>
      <a:lvl7pPr marL="9144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7pPr>
      <a:lvl8pPr marL="13716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8pPr>
      <a:lvl9pPr marL="1828800" algn="l" defTabSz="684213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200">
          <a:solidFill>
            <a:srgbClr val="676767"/>
          </a:solidFill>
          <a:latin typeface="Arial" charset="0"/>
          <a:ea typeface="ＭＳ Ｐゴシック" charset="0"/>
        </a:defRPr>
      </a:lvl9pPr>
    </p:titleStyle>
    <p:bodyStyle>
      <a:lvl1pPr marL="169863" indent="-169863" algn="l" defTabSz="684213" rtl="0" eaLnBrk="1" fontAlgn="base" hangingPunct="1">
        <a:lnSpc>
          <a:spcPct val="95000"/>
        </a:lnSpc>
        <a:spcBef>
          <a:spcPts val="1075"/>
        </a:spcBef>
        <a:spcAft>
          <a:spcPct val="0"/>
        </a:spcAft>
        <a:buClr>
          <a:schemeClr val="tx2"/>
        </a:buClr>
        <a:buSzPct val="90000"/>
        <a:buFont typeface="Arial" charset="0"/>
        <a:buChar char="•"/>
        <a:defRPr lang="en-US" sz="15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1pPr>
      <a:lvl2pPr marL="358775" indent="-215900" algn="l" defTabSz="684213" rtl="0" eaLnBrk="1" fontAlgn="base" hangingPunct="1">
        <a:lnSpc>
          <a:spcPct val="95000"/>
        </a:lnSpc>
        <a:spcBef>
          <a:spcPts val="600"/>
        </a:spcBef>
        <a:spcAft>
          <a:spcPct val="0"/>
        </a:spcAft>
        <a:buClr>
          <a:schemeClr val="tx2"/>
        </a:buClr>
        <a:buFont typeface="Arial" charset="0"/>
        <a:buChar char="•"/>
        <a:defRPr lang="en-US" sz="14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2pPr>
      <a:lvl3pPr marL="431800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2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3pPr>
      <a:lvl4pPr marL="503238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4pPr>
      <a:lvl5pPr marL="574675" indent="-169863" algn="l" defTabSz="684213" rtl="0" eaLnBrk="1" fontAlgn="base" hangingPunct="1">
        <a:lnSpc>
          <a:spcPct val="95000"/>
        </a:lnSpc>
        <a:spcBef>
          <a:spcPts val="625"/>
        </a:spcBef>
        <a:spcAft>
          <a:spcPct val="0"/>
        </a:spcAft>
        <a:buFont typeface="Arial" charset="0"/>
        <a:buChar char="•"/>
        <a:defRPr lang="en-US" sz="1100" kern="1200" dirty="0">
          <a:solidFill>
            <a:schemeClr val="tx1"/>
          </a:solidFill>
          <a:latin typeface="+mn-lt"/>
          <a:ea typeface="ＭＳ Ｐゴシック" charset="0"/>
          <a:cs typeface="CiscoSans"/>
        </a:defRPr>
      </a:lvl5pPr>
      <a:lvl6pPr marL="863856" indent="-171445" algn="l" defTabSz="685777" rtl="0" eaLnBrk="1" latinLnBrk="0" hangingPunct="1">
        <a:spcBef>
          <a:spcPts val="600"/>
        </a:spcBef>
        <a:buFont typeface="Arial" pitchFamily="34" charset="0"/>
        <a:buChar char="•"/>
        <a:defRPr sz="9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935844" indent="-171422" algn="l" defTabSz="685777" rtl="0" eaLnBrk="1" latinLnBrk="0" hangingPunct="1">
        <a:spcBef>
          <a:spcPts val="600"/>
        </a:spcBef>
        <a:buFont typeface="Arial" pitchFamily="34" charset="0"/>
        <a:buChar char="•"/>
        <a:defRPr sz="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400220" indent="0" algn="l" defTabSz="685777" rtl="0" eaLnBrk="1" latinLnBrk="0" hangingPunct="1">
        <a:spcBef>
          <a:spcPct val="20000"/>
        </a:spcBef>
        <a:buFont typeface="Arial" pitchFamily="34" charset="0"/>
        <a:buNone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553" indent="-171445" algn="l" defTabSz="685777" rtl="0" eaLnBrk="1" latinLnBrk="0" hangingPunct="1">
        <a:spcBef>
          <a:spcPct val="20000"/>
        </a:spcBef>
        <a:buFont typeface="Arial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886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777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66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555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441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332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22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110" algn="l" defTabSz="685777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33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1059839" y="1756446"/>
            <a:ext cx="2646998" cy="1110854"/>
          </a:xfrm>
        </p:spPr>
        <p:txBody>
          <a:bodyPr/>
          <a:lstStyle/>
          <a:p>
            <a:pPr eaLnBrk="1" hangingPunct="1">
              <a:lnSpc>
                <a:spcPts val="2600"/>
              </a:lnSpc>
            </a:pPr>
            <a:r>
              <a:rPr lang="es-ES" sz="2400" dirty="0"/>
              <a:t>Ruteo dinámico de vector de distancia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074088" y="1242147"/>
            <a:ext cx="2852177" cy="2812430"/>
          </a:xfrm>
        </p:spPr>
        <p:txBody>
          <a:bodyPr/>
          <a:lstStyle/>
          <a:p>
            <a:r>
              <a:rPr lang="es-ES" altLang="ja-JP" sz="1275" b="1" dirty="0">
                <a:solidFill>
                  <a:srgbClr val="FF0000"/>
                </a:solidFill>
              </a:rPr>
              <a:t>“vector de distancia” </a:t>
            </a:r>
            <a:r>
              <a:rPr lang="es-ES" altLang="ja-JP" sz="1275" dirty="0"/>
              <a:t>significa que las rutas se anuncian proporcionando dos características:</a:t>
            </a:r>
          </a:p>
          <a:p>
            <a:pPr lvl="1"/>
            <a:r>
              <a:rPr lang="es-ES" altLang="ja-JP" sz="1125" b="1" dirty="0"/>
              <a:t>Distancia:</a:t>
            </a:r>
            <a:r>
              <a:rPr lang="es-ES" altLang="ja-JP" sz="1125" dirty="0"/>
              <a:t> identifica la distancia hasta la red de destino en función </a:t>
            </a:r>
            <a:br>
              <a:rPr lang="es-ES" altLang="ja-JP" sz="1125" dirty="0"/>
            </a:br>
            <a:r>
              <a:rPr lang="es-ES" altLang="ja-JP" sz="1125" dirty="0"/>
              <a:t>de una </a:t>
            </a:r>
            <a:r>
              <a:rPr lang="es-ES" altLang="ja-JP" sz="1125" b="1" dirty="0">
                <a:solidFill>
                  <a:srgbClr val="FF0000"/>
                </a:solidFill>
              </a:rPr>
              <a:t>métrica</a:t>
            </a:r>
            <a:r>
              <a:rPr lang="es-ES" altLang="ja-JP" sz="1125" dirty="0"/>
              <a:t>, como el </a:t>
            </a:r>
            <a:r>
              <a:rPr lang="es-ES" altLang="ja-JP" sz="1125" b="1" dirty="0">
                <a:solidFill>
                  <a:srgbClr val="00B0F0"/>
                </a:solidFill>
              </a:rPr>
              <a:t>conteo de saltos, el costo, el ancho de banda, la demora, carga y confiabilidad</a:t>
            </a:r>
            <a:r>
              <a:rPr lang="es-ES" altLang="ja-JP" sz="1125" dirty="0"/>
              <a:t>.</a:t>
            </a:r>
          </a:p>
          <a:p>
            <a:pPr lvl="1"/>
            <a:r>
              <a:rPr lang="es-ES" altLang="ja-JP" sz="1125" b="1" dirty="0"/>
              <a:t>Vector: </a:t>
            </a:r>
            <a:r>
              <a:rPr lang="es-ES" altLang="ja-JP" sz="1125" dirty="0"/>
              <a:t>especifica el sentido en que se encuentra el router de siguiente salto o la interfaz de salida para llegar al destino. </a:t>
            </a:r>
          </a:p>
          <a:p>
            <a:r>
              <a:rPr lang="es-ES" altLang="ja-JP" sz="1200" b="1" dirty="0">
                <a:solidFill>
                  <a:srgbClr val="00B0F0"/>
                </a:solidFill>
              </a:rPr>
              <a:t>RIPv1</a:t>
            </a:r>
            <a:r>
              <a:rPr lang="es-ES" altLang="ja-JP" sz="1200" dirty="0"/>
              <a:t> (antiguo), </a:t>
            </a:r>
            <a:r>
              <a:rPr lang="es-ES" altLang="ja-JP" sz="1200" b="1" dirty="0">
                <a:solidFill>
                  <a:srgbClr val="00B0F0"/>
                </a:solidFill>
              </a:rPr>
              <a:t>RIPv2</a:t>
            </a:r>
            <a:r>
              <a:rPr lang="es-ES" altLang="ja-JP" sz="1200" dirty="0"/>
              <a:t>, </a:t>
            </a:r>
            <a:r>
              <a:rPr lang="es-ES" altLang="ja-JP" sz="1200" b="1" dirty="0">
                <a:solidFill>
                  <a:srgbClr val="00B0F0"/>
                </a:solidFill>
              </a:rPr>
              <a:t>IGRP </a:t>
            </a:r>
            <a:r>
              <a:rPr lang="es-ES" altLang="ja-JP" sz="1200" dirty="0"/>
              <a:t>de Cisco (obsoleto), </a:t>
            </a:r>
            <a:r>
              <a:rPr lang="es-ES" altLang="ja-JP" sz="1200" b="1" dirty="0">
                <a:solidFill>
                  <a:srgbClr val="00B0F0"/>
                </a:solidFill>
              </a:rPr>
              <a:t>EIGRP</a:t>
            </a:r>
            <a:r>
              <a:rPr lang="es-ES" altLang="ja-JP" sz="1200" dirty="0"/>
              <a:t>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200" dirty="0"/>
              <a:t>Tipos de protocolos de routing</a:t>
            </a:r>
            <a:br>
              <a:rPr dirty="0"/>
            </a:br>
            <a:r>
              <a:rPr lang="es-ES" dirty="0"/>
              <a:t>Protocolos de </a:t>
            </a:r>
            <a:r>
              <a:rPr lang="es-ES" dirty="0" err="1"/>
              <a:t>routing</a:t>
            </a:r>
            <a:r>
              <a:rPr lang="es-ES" dirty="0"/>
              <a:t> vector de distancia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9A93A1B3-D3EC-4903-8353-F7DEE33BC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7556" y="1542723"/>
            <a:ext cx="3749909" cy="1694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6095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17356" y="849934"/>
            <a:ext cx="3276000" cy="3844312"/>
          </a:xfrm>
        </p:spPr>
        <p:txBody>
          <a:bodyPr/>
          <a:lstStyle/>
          <a:p>
            <a:r>
              <a:rPr lang="es-ES" altLang="ja-JP" sz="1600" dirty="0"/>
              <a:t>Si se configura un protocolo de routing, el router intercambia las actualizaciones de routing para obtener información sobre cualquier ruta remota.</a:t>
            </a:r>
          </a:p>
          <a:p>
            <a:pPr lvl="1"/>
            <a:r>
              <a:rPr lang="es-ES" dirty="0"/>
              <a:t>El router envía un paquete de actualización con la información de la tabla de routing a todas las interfaces.</a:t>
            </a:r>
          </a:p>
          <a:p>
            <a:pPr lvl="1"/>
            <a:r>
              <a:rPr lang="es-ES" dirty="0"/>
              <a:t>El router además recibe actualizaciones de los routers conectados directamente y agrega información nueva a su tabla de routing.</a:t>
            </a:r>
          </a:p>
          <a:p>
            <a:pPr lvl="1"/>
            <a:endParaRPr lang="es-ES" altLang="ja-JP" dirty="0"/>
          </a:p>
          <a:p>
            <a:pPr marL="142875" lvl="1" indent="0">
              <a:buNone/>
            </a:pP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de distancia</a:t>
            </a:r>
            <a:br>
              <a:rPr dirty="0"/>
            </a:br>
            <a:r>
              <a:rPr lang="es-ES" dirty="0"/>
              <a:t>Detección de redes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0F1F5162-1764-4918-B57F-B0789C8C90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8267" y="933061"/>
            <a:ext cx="5726901" cy="3101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3596029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393492" y="937952"/>
            <a:ext cx="3750507" cy="3844312"/>
          </a:xfrm>
        </p:spPr>
        <p:txBody>
          <a:bodyPr/>
          <a:lstStyle/>
          <a:p>
            <a:r>
              <a:rPr lang="es-ES" b="1" dirty="0">
                <a:solidFill>
                  <a:srgbClr val="00B0F0"/>
                </a:solidFill>
              </a:rPr>
              <a:t>La red ha convergido </a:t>
            </a:r>
            <a:r>
              <a:rPr lang="es-ES" b="1" dirty="0">
                <a:solidFill>
                  <a:srgbClr val="FF0000"/>
                </a:solidFill>
              </a:rPr>
              <a:t>cuando todos los routers tienen información completa y precisa sobre la red entera</a:t>
            </a:r>
            <a:r>
              <a:rPr lang="es-ES" dirty="0"/>
              <a:t>.</a:t>
            </a:r>
          </a:p>
          <a:p>
            <a:r>
              <a:rPr lang="es-ES" b="1" dirty="0">
                <a:solidFill>
                  <a:srgbClr val="00B0F0"/>
                </a:solidFill>
              </a:rPr>
              <a:t>El</a:t>
            </a:r>
            <a:r>
              <a:rPr lang="es-ES" dirty="0"/>
              <a:t>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tiempo de convergencia </a:t>
            </a:r>
            <a:r>
              <a:rPr lang="es-ES" b="1" dirty="0">
                <a:solidFill>
                  <a:srgbClr val="FF0000"/>
                </a:solidFill>
              </a:rPr>
              <a:t>es el tiempo que los routers tardan en compartir información, calcular las mejores rutas y actualizar sus tablas de routing. </a:t>
            </a:r>
          </a:p>
          <a:p>
            <a:r>
              <a:rPr lang="es-ES" dirty="0"/>
              <a:t>Los protocolos de routing pueden clasificarse en base a la velocidad de convergencia; cuanto más rápida sea la convergencia, mejor será el protocolo de routing.</a:t>
            </a: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Aspectos básicos de vector de distancia</a:t>
            </a:r>
            <a:br>
              <a:rPr dirty="0"/>
            </a:br>
            <a:r>
              <a:rPr lang="es-ES" dirty="0"/>
              <a:t>Cómo se logra la convergencia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C5A34813-18FB-4CF6-85EE-36A69FAFA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5" y="981959"/>
            <a:ext cx="5237185" cy="24555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2636574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94264" y="1543631"/>
            <a:ext cx="3474952" cy="1744692"/>
          </a:xfrm>
        </p:spPr>
        <p:txBody>
          <a:bodyPr/>
          <a:lstStyle/>
          <a:p>
            <a:r>
              <a:rPr lang="es-ES" sz="1400" dirty="0"/>
              <a:t>Los protocolos de </a:t>
            </a:r>
            <a:r>
              <a:rPr lang="es-ES" sz="1400" b="1" dirty="0" err="1">
                <a:solidFill>
                  <a:schemeClr val="tx1">
                    <a:lumMod val="50000"/>
                  </a:schemeClr>
                </a:solidFill>
              </a:rPr>
              <a:t>routing</a:t>
            </a:r>
            <a:r>
              <a:rPr lang="es-ES" sz="1400" b="1" dirty="0">
                <a:solidFill>
                  <a:schemeClr val="tx1">
                    <a:lumMod val="50000"/>
                  </a:schemeClr>
                </a:solidFill>
              </a:rPr>
              <a:t> vector de distancia </a:t>
            </a:r>
            <a:r>
              <a:rPr lang="es-ES" sz="1400" b="1" dirty="0">
                <a:solidFill>
                  <a:srgbClr val="FF0000"/>
                </a:solidFill>
              </a:rPr>
              <a:t>comparten actualizaciones entre vecinos</a:t>
            </a:r>
            <a:r>
              <a:rPr lang="es-ES" sz="1400" dirty="0"/>
              <a:t>.</a:t>
            </a:r>
          </a:p>
          <a:p>
            <a:r>
              <a:rPr lang="es-ES" sz="1400" dirty="0"/>
              <a:t>Los routers que utilizan el </a:t>
            </a:r>
            <a:r>
              <a:rPr lang="es-ES" sz="1400" b="1" dirty="0" err="1"/>
              <a:t>routing</a:t>
            </a:r>
            <a:r>
              <a:rPr lang="es-ES" sz="1400" b="1" dirty="0"/>
              <a:t> vector de distancia</a:t>
            </a:r>
            <a:r>
              <a:rPr lang="es-ES" sz="1400" dirty="0"/>
              <a:t> </a:t>
            </a:r>
            <a:r>
              <a:rPr lang="es-ES" sz="14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no tienen información sobre la topología de la red.</a:t>
            </a:r>
            <a:r>
              <a:rPr lang="es-ES" sz="12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endParaRPr lang="en-US" sz="1200" b="1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</a:t>
            </a:r>
            <a:r>
              <a:rPr lang="es-ES" altLang="en-US" sz="1600" dirty="0" err="1"/>
              <a:t>routing</a:t>
            </a:r>
            <a:r>
              <a:rPr lang="es-ES" altLang="en-US" sz="1600" dirty="0"/>
              <a:t> vector de distancia</a:t>
            </a:r>
            <a:br>
              <a:rPr dirty="0"/>
            </a:br>
            <a:r>
              <a:rPr lang="es-ES" dirty="0" err="1"/>
              <a:t>Routing</a:t>
            </a:r>
            <a:r>
              <a:rPr lang="es-ES" dirty="0"/>
              <a:t> vector de distancia</a:t>
            </a:r>
          </a:p>
        </p:txBody>
      </p:sp>
      <p:pic>
        <p:nvPicPr>
          <p:cNvPr id="5" name="Picture 4" descr="Scaling Networks - Mozilla Firefox">
            <a:extLst>
              <a:ext uri="{FF2B5EF4-FFF2-40B4-BE49-F238E27FC236}">
                <a16:creationId xmlns:a16="http://schemas.microsoft.com/office/drawing/2014/main" id="{F5F0C861-7D08-4293-B0CE-EEF3774CCE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043" y="939323"/>
            <a:ext cx="4831569" cy="3284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5968643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147371" y="849336"/>
            <a:ext cx="3996629" cy="3570264"/>
          </a:xfrm>
        </p:spPr>
        <p:txBody>
          <a:bodyPr/>
          <a:lstStyle/>
          <a:p>
            <a:r>
              <a:rPr lang="es-ES" dirty="0"/>
              <a:t>El algoritmo vector de distancia define los siguientes procesos:</a:t>
            </a:r>
          </a:p>
          <a:p>
            <a:pPr lvl="1"/>
            <a:r>
              <a:rPr lang="es-ES" dirty="0"/>
              <a:t>El mecanismo para enviar y recibir información de routing.</a:t>
            </a:r>
          </a:p>
          <a:p>
            <a:pPr lvl="1"/>
            <a:r>
              <a:rPr lang="es-ES" dirty="0"/>
              <a:t>El mecanismo para calcular las mejores rutas e instalar rutas en la tabla de routing.</a:t>
            </a:r>
          </a:p>
          <a:p>
            <a:pPr lvl="1"/>
            <a:r>
              <a:rPr lang="es-ES" dirty="0"/>
              <a:t>El mecanismo para detectar cambios en la topología y reaccionar ante ellos.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RIP </a:t>
            </a:r>
            <a:r>
              <a:rPr lang="es-ES" dirty="0"/>
              <a:t>utiliza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Bellman-Ford </a:t>
            </a:r>
            <a:r>
              <a:rPr lang="es-ES" dirty="0"/>
              <a:t>como algoritmo de routing.</a:t>
            </a:r>
          </a:p>
          <a:p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IGRP</a:t>
            </a:r>
            <a:r>
              <a:rPr lang="es-ES" dirty="0"/>
              <a:t> y </a:t>
            </a:r>
            <a:r>
              <a:rPr lang="es-ES" b="1" dirty="0">
                <a:solidFill>
                  <a:schemeClr val="accent5">
                    <a:lumMod val="75000"/>
                  </a:schemeClr>
                </a:solidFill>
              </a:rPr>
              <a:t>EIGRP </a:t>
            </a:r>
            <a:r>
              <a:rPr lang="es-ES" dirty="0"/>
              <a:t>utilizan el </a:t>
            </a:r>
            <a:r>
              <a:rPr lang="es-ES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algoritmo de actualización por difusión (DUAL) </a:t>
            </a:r>
            <a:r>
              <a:rPr lang="es-ES" dirty="0"/>
              <a:t>como algoritmo de routing.</a:t>
            </a:r>
            <a:endParaRPr lang="en-US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Funcionamiento del protocolo de </a:t>
            </a:r>
            <a:r>
              <a:rPr lang="es-ES" altLang="en-US" sz="1600" dirty="0" err="1"/>
              <a:t>routing</a:t>
            </a:r>
            <a:r>
              <a:rPr lang="es-ES" altLang="en-US" sz="1600" dirty="0"/>
              <a:t> vector de distancia</a:t>
            </a:r>
            <a:br>
              <a:rPr dirty="0"/>
            </a:br>
            <a:r>
              <a:rPr lang="es-ES" dirty="0"/>
              <a:t>Algoritmo vector de distancia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E66CA664-15B8-4904-A776-7D4A8DBA7B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806" y="1025603"/>
            <a:ext cx="4775582" cy="2672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065912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227754" y="959241"/>
            <a:ext cx="5072517" cy="3108667"/>
          </a:xfrm>
        </p:spPr>
        <p:txBody>
          <a:bodyPr/>
          <a:lstStyle/>
          <a:p>
            <a:r>
              <a:rPr lang="es-ES" sz="1400" b="1" dirty="0">
                <a:solidFill>
                  <a:srgbClr val="FF0000"/>
                </a:solidFill>
              </a:rPr>
              <a:t>RIPv2</a:t>
            </a:r>
          </a:p>
          <a:p>
            <a:pPr lvl="1"/>
            <a:r>
              <a:rPr lang="es-ES" sz="1200" dirty="0"/>
              <a:t>Fácil de configurar</a:t>
            </a:r>
            <a:endParaRPr lang="es-ES" altLang="ja-JP" sz="1200" dirty="0"/>
          </a:p>
          <a:p>
            <a:pPr lvl="1"/>
            <a:r>
              <a:rPr lang="es-ES" sz="1200" dirty="0"/>
              <a:t>Las actualizaciones de routing se transmiten cada </a:t>
            </a:r>
            <a:r>
              <a:rPr lang="es-ES" sz="1200" b="1" dirty="0"/>
              <a:t>30 segundos</a:t>
            </a:r>
          </a:p>
          <a:p>
            <a:pPr lvl="1"/>
            <a:r>
              <a:rPr lang="es-ES" sz="1200" dirty="0"/>
              <a:t>La métrica es el recuento de saltos</a:t>
            </a:r>
          </a:p>
          <a:p>
            <a:pPr lvl="1"/>
            <a:r>
              <a:rPr lang="es-ES" sz="1200" dirty="0"/>
              <a:t>Límite de 15 saltos</a:t>
            </a:r>
          </a:p>
          <a:p>
            <a:pPr lvl="1"/>
            <a:r>
              <a:rPr lang="es-ES" altLang="ja-JP" sz="1200" b="1" dirty="0"/>
              <a:t>Protocolo de routing sin clase</a:t>
            </a:r>
            <a:r>
              <a:rPr lang="es-ES" sz="1200" dirty="0"/>
              <a:t>: admite VLSM.</a:t>
            </a:r>
          </a:p>
          <a:p>
            <a:pPr lvl="1"/>
            <a:endParaRPr lang="es-ES" altLang="ja-JP" sz="1200" dirty="0"/>
          </a:p>
          <a:p>
            <a:pPr marL="142875" lvl="1" indent="0">
              <a:buNone/>
            </a:pPr>
            <a:r>
              <a:rPr lang="en-US" sz="1200" dirty="0"/>
              <a:t>	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</a:t>
            </a:r>
            <a:r>
              <a:rPr lang="es-ES" altLang="en-US" sz="1600" dirty="0" err="1"/>
              <a:t>routing</a:t>
            </a:r>
            <a:r>
              <a:rPr lang="es-ES" altLang="en-US" sz="1600" dirty="0"/>
              <a:t> vector de distancia</a:t>
            </a:r>
            <a:br>
              <a:rPr dirty="0"/>
            </a:br>
            <a:r>
              <a:rPr lang="es-ES" dirty="0"/>
              <a:t>Protocolo de información de </a:t>
            </a:r>
            <a:r>
              <a:rPr lang="es-ES" dirty="0" err="1"/>
              <a:t>routing</a:t>
            </a:r>
            <a:endParaRPr lang="es-E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7EDC018-4996-4DD7-92B1-5BD89CDC073D}"/>
              </a:ext>
            </a:extLst>
          </p:cNvPr>
          <p:cNvSpPr txBox="1"/>
          <p:nvPr/>
        </p:nvSpPr>
        <p:spPr>
          <a:xfrm>
            <a:off x="227754" y="2792957"/>
            <a:ext cx="4684466" cy="8694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69863" lvl="0" indent="-169863" defTabSz="684213">
              <a:spcBef>
                <a:spcPts val="600"/>
              </a:spcBef>
              <a:spcAft>
                <a:spcPts val="600"/>
              </a:spcAft>
              <a:buClr>
                <a:srgbClr val="58585B"/>
              </a:buClr>
              <a:buSzPct val="90000"/>
              <a:buFont typeface="Wingdings" panose="05000000000000000000" pitchFamily="2" charset="2"/>
              <a:buChar char="§"/>
            </a:pPr>
            <a:r>
              <a:rPr lang="es-ES" altLang="ja-JP" sz="1400" b="1" dirty="0">
                <a:solidFill>
                  <a:srgbClr val="FF0000"/>
                </a:solidFill>
                <a:latin typeface="Arial"/>
              </a:rPr>
              <a:t>RIPng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rgbClr val="58585B"/>
              </a:buClr>
              <a:buFont typeface="Arial" charset="0"/>
              <a:buChar char="•"/>
            </a:pPr>
            <a:r>
              <a:rPr lang="es-ES" altLang="ja-JP" sz="1200" dirty="0">
                <a:solidFill>
                  <a:srgbClr val="000000"/>
                </a:solidFill>
                <a:latin typeface="Arial"/>
              </a:rPr>
              <a:t>Versión del RIP con IPv6 habilitado</a:t>
            </a:r>
          </a:p>
          <a:p>
            <a:pPr marL="358775" lvl="1" indent="-215900" defTabSz="684213">
              <a:spcBef>
                <a:spcPts val="300"/>
              </a:spcBef>
              <a:spcAft>
                <a:spcPts val="300"/>
              </a:spcAft>
              <a:buClr>
                <a:srgbClr val="58585B"/>
              </a:buClr>
              <a:buFont typeface="Arial" charset="0"/>
              <a:buChar char="•"/>
            </a:pPr>
            <a:r>
              <a:rPr lang="es-ES" altLang="ja-JP" sz="1200" dirty="0">
                <a:solidFill>
                  <a:srgbClr val="000000"/>
                </a:solidFill>
                <a:latin typeface="Arial"/>
              </a:rPr>
              <a:t>Límite de 15 saltos</a:t>
            </a:r>
          </a:p>
        </p:txBody>
      </p:sp>
      <p:sp>
        <p:nvSpPr>
          <p:cNvPr id="2" name="Rectangle 6">
            <a:extLst>
              <a:ext uri="{FF2B5EF4-FFF2-40B4-BE49-F238E27FC236}">
                <a16:creationId xmlns:a16="http://schemas.microsoft.com/office/drawing/2014/main" id="{1333A025-1CF1-35BD-FBF2-965F4E6238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2" y="1716589"/>
            <a:ext cx="3909051" cy="13984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EIGRP</a:t>
            </a:r>
            <a:r>
              <a:rPr lang="es-ES" sz="1400" dirty="0"/>
              <a:t> reemplaza al IGRP</a:t>
            </a:r>
          </a:p>
          <a:p>
            <a:pPr lvl="1"/>
            <a:r>
              <a:rPr lang="es-ES" altLang="ja-JP" sz="1200" b="1" dirty="0"/>
              <a:t>Actualizaciones incrementales *. </a:t>
            </a:r>
          </a:p>
          <a:p>
            <a:pPr lvl="1"/>
            <a:r>
              <a:rPr lang="es-ES" sz="1200" dirty="0"/>
              <a:t>Los mensajes de saludo se intercambian periódicamente para mantener las adyacencias. </a:t>
            </a:r>
          </a:p>
          <a:p>
            <a:pPr lvl="1"/>
            <a:r>
              <a:rPr lang="es-ES" altLang="ja-JP" sz="1200" dirty="0"/>
              <a:t>Convergencia rápida</a:t>
            </a:r>
            <a:endParaRPr lang="es-ES" sz="1200" dirty="0"/>
          </a:p>
        </p:txBody>
      </p:sp>
      <p:sp>
        <p:nvSpPr>
          <p:cNvPr id="5" name="Rectangle 6">
            <a:extLst>
              <a:ext uri="{FF2B5EF4-FFF2-40B4-BE49-F238E27FC236}">
                <a16:creationId xmlns:a16="http://schemas.microsoft.com/office/drawing/2014/main" id="{9F954CD7-45D0-1263-9E73-AA788DE8635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684991" y="3115063"/>
            <a:ext cx="2853094" cy="129807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1300"/>
              </a:lnSpc>
              <a:buNone/>
            </a:pPr>
            <a:r>
              <a:rPr lang="es-MX" sz="900" dirty="0"/>
              <a:t>*EIGRP envía </a:t>
            </a:r>
            <a:r>
              <a:rPr lang="es-MX" sz="900" b="1" dirty="0"/>
              <a:t>actualizaciones incrementales </a:t>
            </a:r>
            <a:r>
              <a:rPr lang="es-MX" sz="900" dirty="0"/>
              <a:t>solo cuando se modifica el estado de un destino. Esto puede incluir cuando una nueva red está disponible, cuando una red existente deja de estar disponible, o cuando ocurre un cambio en la métrica de </a:t>
            </a:r>
            <a:r>
              <a:rPr lang="es-MX" sz="900" dirty="0" err="1"/>
              <a:t>routing</a:t>
            </a:r>
            <a:r>
              <a:rPr lang="es-MX" sz="900" dirty="0"/>
              <a:t> de una red existente.</a:t>
            </a:r>
          </a:p>
        </p:txBody>
      </p:sp>
      <p:sp>
        <p:nvSpPr>
          <p:cNvPr id="6" name="Rectangle 6">
            <a:extLst>
              <a:ext uri="{FF2B5EF4-FFF2-40B4-BE49-F238E27FC236}">
                <a16:creationId xmlns:a16="http://schemas.microsoft.com/office/drawing/2014/main" id="{34803DCE-D8C8-7F25-714B-76DCB8BFC4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300271" y="760507"/>
            <a:ext cx="3574097" cy="8880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400" b="1" dirty="0">
                <a:solidFill>
                  <a:srgbClr val="FF0000"/>
                </a:solidFill>
              </a:rPr>
              <a:t>IGRP</a:t>
            </a:r>
            <a:endParaRPr lang="es-ES" sz="1400" dirty="0"/>
          </a:p>
          <a:p>
            <a:pPr lvl="1"/>
            <a:r>
              <a:rPr lang="es-ES" sz="1200" dirty="0"/>
              <a:t>Las actualizaciones de </a:t>
            </a:r>
            <a:r>
              <a:rPr lang="es-ES" sz="1200" dirty="0" err="1"/>
              <a:t>routing</a:t>
            </a:r>
            <a:r>
              <a:rPr lang="es-ES" sz="1200" dirty="0"/>
              <a:t> se transmiten cada </a:t>
            </a:r>
            <a:r>
              <a:rPr lang="es-ES" sz="1200" b="1" dirty="0"/>
              <a:t>90 segundos</a:t>
            </a:r>
          </a:p>
        </p:txBody>
      </p:sp>
    </p:spTree>
    <p:extLst>
      <p:ext uri="{BB962C8B-B14F-4D97-AF65-F5344CB8AC3E}">
        <p14:creationId xmlns:p14="http://schemas.microsoft.com/office/powerpoint/2010/main" val="2166330432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Default Theme">
  <a:themeElements>
    <a:clrScheme name="Custom 6">
      <a:dk1>
        <a:srgbClr val="58585B"/>
      </a:dk1>
      <a:lt1>
        <a:srgbClr val="FFFFFF"/>
      </a:lt1>
      <a:dk2>
        <a:srgbClr val="58585B"/>
      </a:dk2>
      <a:lt2>
        <a:srgbClr val="81C569"/>
      </a:lt2>
      <a:accent1>
        <a:srgbClr val="004C69"/>
      </a:accent1>
      <a:accent2>
        <a:srgbClr val="9E0B0F"/>
      </a:accent2>
      <a:accent3>
        <a:srgbClr val="FFFFFF"/>
      </a:accent3>
      <a:accent4>
        <a:srgbClr val="367187"/>
      </a:accent4>
      <a:accent5>
        <a:srgbClr val="38C6F4"/>
      </a:accent5>
      <a:accent6>
        <a:srgbClr val="FBAB18"/>
      </a:accent6>
      <a:hlink>
        <a:srgbClr val="38C6F4"/>
      </a:hlink>
      <a:folHlink>
        <a:srgbClr val="81C569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36A4D7"/>
        </a:solidFill>
        <a:ln>
          <a:noFill/>
        </a:ln>
        <a:effectLst/>
      </a:spPr>
      <a:bodyPr rtlCol="0" anchor="ctr"/>
      <a:lstStyle>
        <a:defPPr algn="ctr"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Default Theme" id="{A3178FD6-045E-43BB-9FF9-79BDC55288A1}" vid="{B3635A64-254C-4D4D-B1C2-6197525273F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8274</TotalTime>
  <Words>694</Words>
  <Application>Microsoft Office PowerPoint</Application>
  <PresentationFormat>Presentación en pantalla (16:9)</PresentationFormat>
  <Paragraphs>71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2" baseType="lpstr">
      <vt:lpstr>Arial</vt:lpstr>
      <vt:lpstr>Calibri</vt:lpstr>
      <vt:lpstr>CiscoSans ExtraLight</vt:lpstr>
      <vt:lpstr>Wingdings</vt:lpstr>
      <vt:lpstr>Default Theme</vt:lpstr>
      <vt:lpstr>Ruteo dinámico de vector de distancia</vt:lpstr>
      <vt:lpstr>Tipos de protocolos de routing Protocolos de routing vector de distancia</vt:lpstr>
      <vt:lpstr>Aspectos básicos de vector de distancia Detección de redes</vt:lpstr>
      <vt:lpstr>Aspectos básicos de vector de distancia Cómo se logra la convergencia</vt:lpstr>
      <vt:lpstr>Funcionamiento del protocolo de routing vector de distancia Routing vector de distancia</vt:lpstr>
      <vt:lpstr>Funcionamiento del protocolo de routing vector de distancia Algoritmo vector de distancia</vt:lpstr>
      <vt:lpstr>Tipos de protocolos de routing vector de distancia Protocolo de información de routing</vt:lpstr>
    </vt:vector>
  </TitlesOfParts>
  <Company>Cisco Systems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bvachon@cisco.com</dc:creator>
  <cp:lastModifiedBy>Lizethe Pérez Fuertes</cp:lastModifiedBy>
  <cp:revision>467</cp:revision>
  <dcterms:created xsi:type="dcterms:W3CDTF">2016-08-22T22:27:36Z</dcterms:created>
  <dcterms:modified xsi:type="dcterms:W3CDTF">2023-03-09T05:36:04Z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Offisync_ProviderInitializationData">
    <vt:lpwstr>https://cisco.jiveon.com</vt:lpwstr>
  </property>
  <property fmtid="{D5CDD505-2E9C-101B-9397-08002B2CF9AE}" pid="3" name="Offisync_UpdateToken">
    <vt:lpwstr>1</vt:lpwstr>
  </property>
  <property fmtid="{D5CDD505-2E9C-101B-9397-08002B2CF9AE}" pid="4" name="Offisync_ServerID">
    <vt:lpwstr>07841bbc-cd3c-4a76-827f-75a2226890f4</vt:lpwstr>
  </property>
  <property fmtid="{D5CDD505-2E9C-101B-9397-08002B2CF9AE}" pid="5" name="Offisync_UniqueId">
    <vt:lpwstr>1702406</vt:lpwstr>
  </property>
  <property fmtid="{D5CDD505-2E9C-101B-9397-08002B2CF9AE}" pid="6" name="Jive_VersionGuid">
    <vt:lpwstr>fd96a0b3-f68d-4727-8e4f-2128d37ed30a</vt:lpwstr>
  </property>
  <property fmtid="{D5CDD505-2E9C-101B-9397-08002B2CF9AE}" pid="7" name="Jive_LatestUserAccountName">
    <vt:lpwstr>alljohns</vt:lpwstr>
  </property>
</Properties>
</file>

<file path=docProps/thumbnail.jpeg>
</file>